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256" r:id="rId2"/>
    <p:sldId id="599" r:id="rId3"/>
    <p:sldId id="595" r:id="rId4"/>
    <p:sldId id="597" r:id="rId5"/>
    <p:sldId id="598" r:id="rId6"/>
    <p:sldId id="600" r:id="rId7"/>
    <p:sldId id="601" r:id="rId8"/>
    <p:sldId id="258" r:id="rId9"/>
  </p:sldIdLst>
  <p:sldSz cx="9144000" cy="6858000" type="screen4x3"/>
  <p:notesSz cx="9926638" cy="67976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00FF"/>
    <a:srgbClr val="FF0000"/>
    <a:srgbClr val="CC0000"/>
    <a:srgbClr val="990099"/>
    <a:srgbClr val="9999FF"/>
    <a:srgbClr val="3399FF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941" autoAdjust="0"/>
    <p:restoredTop sz="94660"/>
  </p:normalViewPr>
  <p:slideViewPr>
    <p:cSldViewPr>
      <p:cViewPr>
        <p:scale>
          <a:sx n="66" d="100"/>
          <a:sy n="66" d="100"/>
        </p:scale>
        <p:origin x="-1530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7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1"/>
            <a:ext cx="4302126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939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5622925" y="1"/>
            <a:ext cx="4302126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939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6456363"/>
            <a:ext cx="4302126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939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5622925" y="6456363"/>
            <a:ext cx="4302126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D1F7C943-485A-404B-9894-EF8E92A6456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1"/>
            <a:ext cx="4302126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5622925" y="1"/>
            <a:ext cx="4302126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270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265488" y="509588"/>
            <a:ext cx="3400425" cy="25495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41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92188" y="3228976"/>
            <a:ext cx="7942263" cy="305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1741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6456363"/>
            <a:ext cx="4302126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741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622925" y="6456363"/>
            <a:ext cx="4302126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748A034B-2D65-483D-939C-D23AFE3C739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3731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smtClean="0">
              <a:latin typeface="Arial" pitchFamily="34" charset="0"/>
            </a:endParaRPr>
          </a:p>
        </p:txBody>
      </p:sp>
      <p:sp>
        <p:nvSpPr>
          <p:cNvPr id="7680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187DDA41-194F-467E-9F28-542C8926D580}" type="slidenum">
              <a:rPr lang="ru-RU" smtClean="0">
                <a:latin typeface="Arial" pitchFamily="34" charset="0"/>
              </a:rPr>
              <a:pPr>
                <a:defRPr/>
              </a:pPr>
              <a:t>1</a:t>
            </a:fld>
            <a:endParaRPr lang="ru-RU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D7143ED-C6A5-497F-859E-3D253EEB28A6}" type="slidenum">
              <a:rPr lang="ru-RU" smtClean="0"/>
              <a:pPr>
                <a:defRPr/>
              </a:pPr>
              <a:t>7</a:t>
            </a:fld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186808B-3D61-4ADF-95DE-743A565EF31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3A90EE0-85EF-4F03-87C2-E2D07B55953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038975" y="333375"/>
            <a:ext cx="1854200" cy="611981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476375" y="333375"/>
            <a:ext cx="5410200" cy="611981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06514B-4AA9-4BBF-97C7-CCA44262890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dgm" preserve="1">
  <p:cSld name="Заголовок, схема или организационная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35150" y="333375"/>
            <a:ext cx="7058025" cy="71913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SmartArt 2"/>
          <p:cNvSpPr>
            <a:spLocks noGrp="1"/>
          </p:cNvSpPr>
          <p:nvPr>
            <p:ph type="dgm" idx="1"/>
          </p:nvPr>
        </p:nvSpPr>
        <p:spPr>
          <a:xfrm>
            <a:off x="1476375" y="1600200"/>
            <a:ext cx="7416800" cy="4852988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D2AC67C-3CD2-47AE-93D3-CE681DBE5E0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35150" y="333375"/>
            <a:ext cx="7058025" cy="71913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1476375" y="1600200"/>
            <a:ext cx="3632200" cy="4852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60975" y="1600200"/>
            <a:ext cx="3632200" cy="4852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BDD42A0-731D-4FEB-9B50-74799BEFF0E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35150" y="333375"/>
            <a:ext cx="7058025" cy="71913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1476375" y="1600200"/>
            <a:ext cx="7416800" cy="4852988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57F6F35-C603-44C9-9A24-F57F0CC22F3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ACB4482-FF3D-45EB-B195-9E5C59584C3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BB6F641-D544-44C2-941B-BA6D67675D3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76375" y="1600200"/>
            <a:ext cx="3632200" cy="48529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60975" y="1600200"/>
            <a:ext cx="3632200" cy="48529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FAC746F-5C61-4699-A59E-959EAE426A7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FEA76CC-79F1-4398-BEFE-A0A0E1FD576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3EBF8FD-02F2-420E-A2BC-F1C897C8FA6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E39A198-E63C-46DD-919D-1D4C748E1C4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0D4F9C8-8104-4BDF-AF5A-7C57609650B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A22D1D3-6147-4F42-B69D-22032F5CC41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6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835150" y="333375"/>
            <a:ext cx="7058025" cy="719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476375" y="1600200"/>
            <a:ext cx="7416800" cy="4852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604250" y="6597650"/>
            <a:ext cx="431800" cy="268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b="1">
                <a:solidFill>
                  <a:schemeClr val="bg1"/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DDDB1F25-A1E3-46B9-96C2-A4086235742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2" r:id="rId1"/>
    <p:sldLayoutId id="2147483783" r:id="rId2"/>
    <p:sldLayoutId id="2147483784" r:id="rId3"/>
    <p:sldLayoutId id="2147483785" r:id="rId4"/>
    <p:sldLayoutId id="2147483786" r:id="rId5"/>
    <p:sldLayoutId id="2147483787" r:id="rId6"/>
    <p:sldLayoutId id="2147483788" r:id="rId7"/>
    <p:sldLayoutId id="2147483789" r:id="rId8"/>
    <p:sldLayoutId id="2147483790" r:id="rId9"/>
    <p:sldLayoutId id="2147483791" r:id="rId10"/>
    <p:sldLayoutId id="2147483792" r:id="rId11"/>
    <p:sldLayoutId id="2147483793" r:id="rId12"/>
    <p:sldLayoutId id="2147483794" r:id="rId13"/>
    <p:sldLayoutId id="2147483795" r:id="rId14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Tahoma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Tahoma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Tahoma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Tahoma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Tahoma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Tahoma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Tahoma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Tahom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CC0000"/>
        </a:buClr>
        <a:buSzPct val="150000"/>
        <a:buFont typeface="Wingdings" pitchFamily="2" charset="2"/>
        <a:buChar char="§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C0000"/>
        </a:buClr>
        <a:buSzPct val="150000"/>
        <a:buFont typeface="Wingdings" pitchFamily="2" charset="2"/>
        <a:buChar char="§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rgbClr val="CC0000"/>
        </a:buClr>
        <a:buSzPct val="150000"/>
        <a:buFont typeface="Wingdings" pitchFamily="2" charset="2"/>
        <a:buChar char="§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rgbClr val="CC0000"/>
        </a:buClr>
        <a:buSzPct val="150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rgbClr val="CC0000"/>
        </a:buClr>
        <a:buSzPct val="150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rgbClr val="CC0000"/>
        </a:buClr>
        <a:buSzPct val="150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rgbClr val="CC0000"/>
        </a:buClr>
        <a:buSzPct val="150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rgbClr val="CC0000"/>
        </a:buClr>
        <a:buSzPct val="150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rgbClr val="CC0000"/>
        </a:buClr>
        <a:buSzPct val="150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13" Type="http://schemas.openxmlformats.org/officeDocument/2006/relationships/image" Target="../media/image23.png"/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12" Type="http://schemas.openxmlformats.org/officeDocument/2006/relationships/image" Target="../media/image22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11" Type="http://schemas.openxmlformats.org/officeDocument/2006/relationships/image" Target="../media/image21.png"/><Relationship Id="rId5" Type="http://schemas.openxmlformats.org/officeDocument/2006/relationships/image" Target="../media/image15.png"/><Relationship Id="rId15" Type="http://schemas.openxmlformats.org/officeDocument/2006/relationships/image" Target="../media/image25.png"/><Relationship Id="rId10" Type="http://schemas.openxmlformats.org/officeDocument/2006/relationships/image" Target="../media/image20.png"/><Relationship Id="rId4" Type="http://schemas.openxmlformats.org/officeDocument/2006/relationships/image" Target="../media/image14.png"/><Relationship Id="rId9" Type="http://schemas.openxmlformats.org/officeDocument/2006/relationships/image" Target="../media/image19.png"/><Relationship Id="rId14" Type="http://schemas.openxmlformats.org/officeDocument/2006/relationships/image" Target="../media/image2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png"/><Relationship Id="rId5" Type="http://schemas.openxmlformats.org/officeDocument/2006/relationships/image" Target="../media/image23.png"/><Relationship Id="rId4" Type="http://schemas.openxmlformats.org/officeDocument/2006/relationships/image" Target="../media/image2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png"/><Relationship Id="rId5" Type="http://schemas.openxmlformats.org/officeDocument/2006/relationships/image" Target="../media/image33.png"/><Relationship Id="rId4" Type="http://schemas.openxmlformats.org/officeDocument/2006/relationships/image" Target="../media/image3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6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png"/><Relationship Id="rId13" Type="http://schemas.openxmlformats.org/officeDocument/2006/relationships/hyperlink" Target="file:///G:\..\..\..\..\..\..\TerletskiyAY\Local%20Settings\" TargetMode="External"/><Relationship Id="rId18" Type="http://schemas.openxmlformats.org/officeDocument/2006/relationships/image" Target="../media/image48.jpeg"/><Relationship Id="rId26" Type="http://schemas.openxmlformats.org/officeDocument/2006/relationships/image" Target="../media/image56.png"/><Relationship Id="rId39" Type="http://schemas.openxmlformats.org/officeDocument/2006/relationships/image" Target="../media/image69.png"/><Relationship Id="rId3" Type="http://schemas.openxmlformats.org/officeDocument/2006/relationships/notesSlide" Target="../notesSlides/notesSlide2.xml"/><Relationship Id="rId21" Type="http://schemas.openxmlformats.org/officeDocument/2006/relationships/image" Target="../media/image51.png"/><Relationship Id="rId34" Type="http://schemas.openxmlformats.org/officeDocument/2006/relationships/image" Target="../media/image64.png"/><Relationship Id="rId42" Type="http://schemas.openxmlformats.org/officeDocument/2006/relationships/image" Target="../media/image72.jpeg"/><Relationship Id="rId7" Type="http://schemas.openxmlformats.org/officeDocument/2006/relationships/image" Target="../media/image40.png"/><Relationship Id="rId12" Type="http://schemas.openxmlformats.org/officeDocument/2006/relationships/image" Target="../media/image45.png"/><Relationship Id="rId17" Type="http://schemas.openxmlformats.org/officeDocument/2006/relationships/hyperlink" Target="http://www.google.ru/url?sa=i&amp;rct=j&amp;q=&amp;esrc=s&amp;frm=1&amp;source=images&amp;cd=&amp;docid=XVd7TEtd83ifPM&amp;tbnid=DzDNdRaZM-bmOM:&amp;ved=&amp;url=http://www.autowp.ru/picture/493544&amp;ei=BCgSUaWBBqPd4QSQ2oHYBQ&amp;bvm=bv.41934586,d.bGE&amp;psig=AFQjCNFX2htrp077XrR1oMD8hPTrV404Vg&amp;ust=1360230788533480" TargetMode="External"/><Relationship Id="rId25" Type="http://schemas.openxmlformats.org/officeDocument/2006/relationships/image" Target="../media/image55.png"/><Relationship Id="rId33" Type="http://schemas.openxmlformats.org/officeDocument/2006/relationships/image" Target="../media/image63.png"/><Relationship Id="rId38" Type="http://schemas.openxmlformats.org/officeDocument/2006/relationships/image" Target="../media/image68.png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47.jpeg"/><Relationship Id="rId20" Type="http://schemas.openxmlformats.org/officeDocument/2006/relationships/image" Target="../media/image50.png"/><Relationship Id="rId29" Type="http://schemas.openxmlformats.org/officeDocument/2006/relationships/image" Target="../media/image59.png"/><Relationship Id="rId41" Type="http://schemas.openxmlformats.org/officeDocument/2006/relationships/image" Target="../media/image71.png"/><Relationship Id="rId1" Type="http://schemas.openxmlformats.org/officeDocument/2006/relationships/vmlDrawing" Target="../drawings/vmlDrawing1.vml"/><Relationship Id="rId6" Type="http://schemas.openxmlformats.org/officeDocument/2006/relationships/image" Target="../media/image39.png"/><Relationship Id="rId11" Type="http://schemas.openxmlformats.org/officeDocument/2006/relationships/image" Target="../media/image44.png"/><Relationship Id="rId24" Type="http://schemas.openxmlformats.org/officeDocument/2006/relationships/image" Target="../media/image54.png"/><Relationship Id="rId32" Type="http://schemas.openxmlformats.org/officeDocument/2006/relationships/image" Target="../media/image62.png"/><Relationship Id="rId37" Type="http://schemas.openxmlformats.org/officeDocument/2006/relationships/image" Target="../media/image67.png"/><Relationship Id="rId40" Type="http://schemas.openxmlformats.org/officeDocument/2006/relationships/image" Target="../media/image70.png"/><Relationship Id="rId5" Type="http://schemas.openxmlformats.org/officeDocument/2006/relationships/image" Target="../media/image38.png"/><Relationship Id="rId15" Type="http://schemas.openxmlformats.org/officeDocument/2006/relationships/hyperlink" Target="http://www.google.ru/url?sa=i&amp;rct=j&amp;q=&amp;esrc=s&amp;frm=1&amp;source=images&amp;cd=&amp;docid=vzwxnVMM004P4M&amp;tbnid=2m7JSmKSNYZFMM:&amp;ved=0CAUQjRw&amp;url=http://www.moly-shop.ru/page/Motornye-masla&amp;ei=0ScSUe_hAYKz4ATqhYBw&amp;bvm=bv.41934586,d.bGE&amp;psig=AFQjCNHMob6cbB0KZfRMPZ-1_AtkwScS1w&amp;ust=1360230704202286" TargetMode="External"/><Relationship Id="rId23" Type="http://schemas.openxmlformats.org/officeDocument/2006/relationships/image" Target="../media/image53.png"/><Relationship Id="rId28" Type="http://schemas.openxmlformats.org/officeDocument/2006/relationships/image" Target="../media/image58.png"/><Relationship Id="rId36" Type="http://schemas.openxmlformats.org/officeDocument/2006/relationships/image" Target="../media/image66.png"/><Relationship Id="rId10" Type="http://schemas.openxmlformats.org/officeDocument/2006/relationships/image" Target="../media/image43.png"/><Relationship Id="rId19" Type="http://schemas.openxmlformats.org/officeDocument/2006/relationships/image" Target="../media/image49.png"/><Relationship Id="rId31" Type="http://schemas.openxmlformats.org/officeDocument/2006/relationships/image" Target="../media/image61.png"/><Relationship Id="rId4" Type="http://schemas.openxmlformats.org/officeDocument/2006/relationships/oleObject" Target="../embeddings/oleObject1.bin"/><Relationship Id="rId9" Type="http://schemas.openxmlformats.org/officeDocument/2006/relationships/image" Target="../media/image42.png"/><Relationship Id="rId14" Type="http://schemas.openxmlformats.org/officeDocument/2006/relationships/image" Target="../media/image46.png"/><Relationship Id="rId22" Type="http://schemas.openxmlformats.org/officeDocument/2006/relationships/image" Target="../media/image52.png"/><Relationship Id="rId27" Type="http://schemas.openxmlformats.org/officeDocument/2006/relationships/image" Target="../media/image57.png"/><Relationship Id="rId30" Type="http://schemas.openxmlformats.org/officeDocument/2006/relationships/image" Target="../media/image60.png"/><Relationship Id="rId35" Type="http://schemas.openxmlformats.org/officeDocument/2006/relationships/image" Target="../media/image65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ext Box 7"/>
          <p:cNvSpPr txBox="1">
            <a:spLocks noChangeArrowheads="1"/>
          </p:cNvSpPr>
          <p:nvPr/>
        </p:nvSpPr>
        <p:spPr bwMode="auto">
          <a:xfrm>
            <a:off x="0" y="260648"/>
            <a:ext cx="8066088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400" b="1" dirty="0">
                <a:solidFill>
                  <a:schemeClr val="bg1"/>
                </a:solidFill>
              </a:rPr>
              <a:t>Компания смазочных материалов </a:t>
            </a:r>
            <a:r>
              <a:rPr lang="ru-RU" sz="1400" b="1" dirty="0" smtClean="0">
                <a:solidFill>
                  <a:schemeClr val="bg1"/>
                </a:solidFill>
              </a:rPr>
              <a:t>ЛУКОЙЛ ЛУБРИКАНТС Украина</a:t>
            </a:r>
            <a:r>
              <a:rPr lang="en-US" sz="1400" b="1" dirty="0" smtClean="0">
                <a:solidFill>
                  <a:schemeClr val="bg1"/>
                </a:solidFill>
              </a:rPr>
              <a:t> </a:t>
            </a:r>
            <a:endParaRPr lang="ru-RU" sz="1400" b="1" dirty="0">
              <a:solidFill>
                <a:schemeClr val="bg1"/>
              </a:solidFill>
            </a:endParaRPr>
          </a:p>
        </p:txBody>
      </p:sp>
      <p:sp>
        <p:nvSpPr>
          <p:cNvPr id="5123" name="Text Box 7"/>
          <p:cNvSpPr txBox="1">
            <a:spLocks noChangeArrowheads="1"/>
          </p:cNvSpPr>
          <p:nvPr/>
        </p:nvSpPr>
        <p:spPr bwMode="auto">
          <a:xfrm>
            <a:off x="2699792" y="5589240"/>
            <a:ext cx="2376264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uk-UA" sz="1200" b="1" i="1" dirty="0" err="1" smtClean="0">
                <a:solidFill>
                  <a:schemeClr val="bg1"/>
                </a:solidFill>
              </a:rPr>
              <a:t>Донец</a:t>
            </a:r>
            <a:r>
              <a:rPr lang="uk-UA" sz="1200" b="1" i="1" smtClean="0">
                <a:solidFill>
                  <a:schemeClr val="bg1"/>
                </a:solidFill>
              </a:rPr>
              <a:t> Олег</a:t>
            </a:r>
            <a:endParaRPr lang="ru-RU" sz="1200" smtClean="0">
              <a:solidFill>
                <a:schemeClr val="bg1"/>
              </a:solidFill>
            </a:endParaRPr>
          </a:p>
          <a:p>
            <a:r>
              <a:rPr lang="en-US" sz="1200" smtClean="0">
                <a:solidFill>
                  <a:schemeClr val="bg1"/>
                </a:solidFill>
              </a:rPr>
              <a:t>mob:  </a:t>
            </a:r>
            <a:r>
              <a:rPr lang="ru-RU" sz="1200" smtClean="0">
                <a:solidFill>
                  <a:schemeClr val="bg1"/>
                </a:solidFill>
              </a:rPr>
              <a:t>+38 095 272 24 83</a:t>
            </a:r>
          </a:p>
          <a:p>
            <a:r>
              <a:rPr lang="en-US" sz="1200" smtClean="0">
                <a:solidFill>
                  <a:schemeClr val="bg1"/>
                </a:solidFill>
              </a:rPr>
              <a:t>e-mail: DonetsOE@lukoil.com</a:t>
            </a:r>
            <a:endParaRPr lang="ru-RU" sz="1200">
              <a:solidFill>
                <a:schemeClr val="bg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347864" y="3501008"/>
            <a:ext cx="579613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smtClean="0">
                <a:solidFill>
                  <a:schemeClr val="bg1"/>
                </a:solidFill>
                <a:latin typeface="+mj-lt"/>
              </a:rPr>
              <a:t>Современные методы оценки конечной стоимости использования смазочных материалов</a:t>
            </a:r>
            <a:endParaRPr lang="ru-RU" b="1">
              <a:solidFill>
                <a:schemeClr val="bg1"/>
              </a:solidFill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E39A198-E63C-46DD-919D-1D4C748E1C48}" type="slidenum">
              <a:rPr lang="ru-RU" smtClean="0"/>
              <a:pPr>
                <a:defRPr/>
              </a:pPr>
              <a:t>2</a:t>
            </a:fld>
            <a:endParaRPr lang="ru-RU"/>
          </a:p>
        </p:txBody>
      </p:sp>
      <p:pic>
        <p:nvPicPr>
          <p:cNvPr id="236546" name="Picture 2"/>
          <p:cNvPicPr>
            <a:picLocks noChangeAspect="1" noChangeArrowheads="1"/>
          </p:cNvPicPr>
          <p:nvPr/>
        </p:nvPicPr>
        <p:blipFill>
          <a:blip r:embed="rId2" cstate="print"/>
          <a:srcRect l="41780" t="10454" r="25567" b="6250"/>
          <a:stretch>
            <a:fillRect/>
          </a:stretch>
        </p:blipFill>
        <p:spPr bwMode="auto">
          <a:xfrm>
            <a:off x="395536" y="2060848"/>
            <a:ext cx="1012091" cy="14515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654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31840" y="2766339"/>
            <a:ext cx="3816424" cy="39750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6548" name="Picture 4"/>
          <p:cNvPicPr>
            <a:picLocks noChangeAspect="1" noChangeArrowheads="1"/>
          </p:cNvPicPr>
          <p:nvPr/>
        </p:nvPicPr>
        <p:blipFill>
          <a:blip r:embed="rId4" cstate="print"/>
          <a:srcRect l="34032" t="17344" r="33869" b="9813"/>
          <a:stretch>
            <a:fillRect/>
          </a:stretch>
        </p:blipFill>
        <p:spPr bwMode="auto">
          <a:xfrm>
            <a:off x="7919864" y="1844824"/>
            <a:ext cx="1224136" cy="1561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6549" name="Picture 5"/>
          <p:cNvPicPr>
            <a:picLocks noChangeAspect="1" noChangeArrowheads="1"/>
          </p:cNvPicPr>
          <p:nvPr/>
        </p:nvPicPr>
        <p:blipFill>
          <a:blip r:embed="rId5" cstate="print"/>
          <a:srcRect l="19760" t="12201" r="24800" b="2121"/>
          <a:stretch>
            <a:fillRect/>
          </a:stretch>
        </p:blipFill>
        <p:spPr bwMode="auto">
          <a:xfrm>
            <a:off x="6876256" y="2852936"/>
            <a:ext cx="1224136" cy="18918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6550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475656" y="4913097"/>
            <a:ext cx="1296144" cy="19002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6551" name="Picture 7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092280" y="5104604"/>
            <a:ext cx="1195958" cy="17533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6552" name="Picture 8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23528" y="4077072"/>
            <a:ext cx="1127796" cy="14704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6553" name="Picture 9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7775848" y="4509120"/>
            <a:ext cx="1368152" cy="17154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6554" name="Picture 10"/>
          <p:cNvPicPr>
            <a:picLocks noChangeAspect="1" noChangeArrowheads="1"/>
          </p:cNvPicPr>
          <p:nvPr/>
        </p:nvPicPr>
        <p:blipFill>
          <a:blip r:embed="rId10" cstate="print"/>
          <a:srcRect l="17640" t="10080" r="24401" b="6761"/>
          <a:stretch>
            <a:fillRect/>
          </a:stretch>
        </p:blipFill>
        <p:spPr bwMode="auto">
          <a:xfrm>
            <a:off x="1619672" y="2852936"/>
            <a:ext cx="1080120" cy="1549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Прямоугольник 11"/>
          <p:cNvSpPr/>
          <p:nvPr/>
        </p:nvSpPr>
        <p:spPr>
          <a:xfrm>
            <a:off x="2267744" y="1340768"/>
            <a:ext cx="532859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400" smtClean="0">
                <a:latin typeface="+mj-lt"/>
              </a:rPr>
              <a:t>Совокупная стоимость владения (англ. Total Cost of Ownership, TCO) — это общая величина целевых затрат, которые вынужден нести владелец с момента начала реализации вступления в состояние владения до момента выхода из состояния владения и исполнения владельцем полного объема обязательств, связанных с владением.</a:t>
            </a:r>
            <a:endParaRPr lang="ru-RU" sz="1400">
              <a:latin typeface="+mj-lt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1547664" y="548680"/>
            <a:ext cx="7596336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500" b="1" smtClean="0">
                <a:solidFill>
                  <a:schemeClr val="bg1"/>
                </a:solidFill>
                <a:latin typeface="+mn-lt"/>
              </a:rPr>
              <a:t>СОВОКУПНАЯ СТОИМОСТЬ ВЛАДЕНИЯ (TOTAL COST OF OWNERSHIP, TCO) </a:t>
            </a:r>
            <a:endParaRPr lang="ru-RU" sz="1500" b="1">
              <a:solidFill>
                <a:schemeClr val="bg1"/>
              </a:solidFill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Заголовок 75"/>
          <p:cNvSpPr>
            <a:spLocks noGrp="1"/>
          </p:cNvSpPr>
          <p:nvPr>
            <p:ph type="title"/>
          </p:nvPr>
        </p:nvSpPr>
        <p:spPr>
          <a:xfrm>
            <a:off x="1547664" y="333375"/>
            <a:ext cx="7596336" cy="719138"/>
          </a:xfrm>
        </p:spPr>
        <p:txBody>
          <a:bodyPr/>
          <a:lstStyle/>
          <a:p>
            <a:pPr algn="ctr"/>
            <a:r>
              <a:rPr lang="ru-RU" sz="2400" smtClean="0"/>
              <a:t>Приведенная стоимость использования масла</a:t>
            </a:r>
            <a:endParaRPr lang="ru-RU" sz="2400"/>
          </a:p>
        </p:txBody>
      </p:sp>
      <p:sp>
        <p:nvSpPr>
          <p:cNvPr id="77" name="Содержимое 76"/>
          <p:cNvSpPr>
            <a:spLocks noGrp="1"/>
          </p:cNvSpPr>
          <p:nvPr>
            <p:ph idx="1"/>
          </p:nvPr>
        </p:nvSpPr>
        <p:spPr>
          <a:xfrm>
            <a:off x="1547664" y="2320428"/>
            <a:ext cx="7416800" cy="4852988"/>
          </a:xfrm>
        </p:spPr>
        <p:txBody>
          <a:bodyPr/>
          <a:lstStyle/>
          <a:p>
            <a:pPr>
              <a:buNone/>
            </a:pPr>
            <a:r>
              <a:rPr lang="ru-RU" sz="900" i="1" smtClean="0"/>
              <a:t>Где </a:t>
            </a:r>
            <a:endParaRPr lang="ru-RU" sz="900" smtClean="0"/>
          </a:p>
          <a:p>
            <a:pPr>
              <a:buNone/>
            </a:pPr>
            <a:r>
              <a:rPr lang="ru-RU" sz="900" b="1" i="1" smtClean="0"/>
              <a:t>- </a:t>
            </a:r>
            <a:r>
              <a:rPr lang="ru-RU" sz="900" b="1" smtClean="0"/>
              <a:t>актуальная цена за 1 тн(кг) с/без НДС предлагаемого моторного масла</a:t>
            </a:r>
            <a:endParaRPr lang="ru-RU" sz="900" smtClean="0"/>
          </a:p>
          <a:p>
            <a:pPr>
              <a:buNone/>
            </a:pPr>
            <a:r>
              <a:rPr lang="ru-RU" sz="900" b="1" i="1" smtClean="0"/>
              <a:t> – коэффициент учитывающий наработку от замены до замены (если наработка не меняется               )</a:t>
            </a:r>
          </a:p>
          <a:p>
            <a:pPr>
              <a:buNone/>
            </a:pPr>
            <a:endParaRPr lang="ru-RU" sz="900" b="1" i="1" smtClean="0"/>
          </a:p>
          <a:p>
            <a:pPr>
              <a:buNone/>
            </a:pPr>
            <a:endParaRPr lang="ru-RU" sz="900" b="1" i="1" smtClean="0"/>
          </a:p>
          <a:p>
            <a:pPr>
              <a:buNone/>
            </a:pPr>
            <a:endParaRPr lang="ru-RU" sz="900" smtClean="0"/>
          </a:p>
          <a:p>
            <a:pPr>
              <a:buNone/>
            </a:pPr>
            <a:r>
              <a:rPr lang="ru-RU" sz="900" b="1" i="1" smtClean="0"/>
              <a:t> – коэффициент, учитывающий физико-химические показатели масла взятые с паспорта качества</a:t>
            </a:r>
          </a:p>
          <a:p>
            <a:pPr>
              <a:buNone/>
            </a:pPr>
            <a:endParaRPr lang="ru-RU" sz="900" b="1" i="1" smtClean="0"/>
          </a:p>
          <a:p>
            <a:pPr>
              <a:buNone/>
            </a:pPr>
            <a:endParaRPr lang="ru-RU" sz="900" smtClean="0"/>
          </a:p>
          <a:p>
            <a:pPr>
              <a:buNone/>
            </a:pPr>
            <a:r>
              <a:rPr lang="ru-RU" sz="900" i="1" smtClean="0"/>
              <a:t>- нормируемый параметр для данного класса масел</a:t>
            </a:r>
            <a:endParaRPr lang="ru-RU" sz="900" smtClean="0"/>
          </a:p>
          <a:p>
            <a:pPr>
              <a:buNone/>
            </a:pPr>
            <a:r>
              <a:rPr lang="ru-RU" sz="900" i="1" smtClean="0"/>
              <a:t> - параметр испаряемости по методу Ноака, взятый с паспорта качества</a:t>
            </a:r>
            <a:endParaRPr lang="ru-RU" sz="900" smtClean="0"/>
          </a:p>
          <a:p>
            <a:pPr>
              <a:buNone/>
            </a:pPr>
            <a:r>
              <a:rPr lang="ru-RU" sz="900" i="1" smtClean="0"/>
              <a:t> – нормируемый параметр для данного класса масел, </a:t>
            </a:r>
            <a:endParaRPr lang="ru-RU" sz="900" smtClean="0"/>
          </a:p>
          <a:p>
            <a:pPr>
              <a:buNone/>
            </a:pPr>
            <a:r>
              <a:rPr lang="ru-RU" sz="900" i="1" smtClean="0"/>
              <a:t> - согласно паспорта качества</a:t>
            </a:r>
            <a:endParaRPr lang="ru-RU" sz="900" smtClean="0"/>
          </a:p>
          <a:p>
            <a:pPr>
              <a:buNone/>
            </a:pPr>
            <a:r>
              <a:rPr lang="ru-RU" sz="900" b="1" i="1" smtClean="0"/>
              <a:t> – коэффициент учитывающий качественные показатели масла, рассчитывается согласно результатов испытаний отработанного масла</a:t>
            </a:r>
          </a:p>
          <a:p>
            <a:pPr>
              <a:buNone/>
            </a:pPr>
            <a:endParaRPr lang="ru-RU" sz="900" b="1" i="1" smtClean="0"/>
          </a:p>
          <a:p>
            <a:pPr>
              <a:buNone/>
            </a:pPr>
            <a:endParaRPr lang="ru-RU" sz="900" b="1" i="1" smtClean="0"/>
          </a:p>
          <a:p>
            <a:pPr>
              <a:buNone/>
            </a:pPr>
            <a:endParaRPr lang="ru-RU" sz="900" smtClean="0"/>
          </a:p>
          <a:p>
            <a:pPr>
              <a:buNone/>
            </a:pPr>
            <a:r>
              <a:rPr lang="en-US" sz="800" i="1" smtClean="0"/>
              <a:t>Fe </a:t>
            </a:r>
            <a:r>
              <a:rPr lang="ru-RU" sz="800" i="1" smtClean="0"/>
              <a:t>–количество железа в конце интервала замены</a:t>
            </a:r>
            <a:endParaRPr lang="ru-RU" sz="800" smtClean="0"/>
          </a:p>
          <a:p>
            <a:pPr>
              <a:buNone/>
            </a:pPr>
            <a:r>
              <a:rPr lang="en-US" sz="800" i="1" smtClean="0"/>
              <a:t>Fe</a:t>
            </a:r>
            <a:r>
              <a:rPr lang="ru-RU" sz="800" i="1" baseline="-25000" smtClean="0"/>
              <a:t>1</a:t>
            </a:r>
            <a:r>
              <a:rPr lang="ru-RU" sz="800" i="1" smtClean="0"/>
              <a:t> – критический параметр по железу для данного типа двигателя, </a:t>
            </a:r>
            <a:endParaRPr lang="ru-RU" sz="800" smtClean="0"/>
          </a:p>
          <a:p>
            <a:pPr>
              <a:buNone/>
            </a:pPr>
            <a:r>
              <a:rPr lang="ru-RU" sz="800" i="1" smtClean="0"/>
              <a:t> </a:t>
            </a:r>
            <a:r>
              <a:rPr lang="en-US" sz="800" i="1" smtClean="0"/>
              <a:t>Al </a:t>
            </a:r>
            <a:r>
              <a:rPr lang="ru-RU" sz="800" i="1" smtClean="0"/>
              <a:t>–количество алюминия в конце интервала замены</a:t>
            </a:r>
            <a:endParaRPr lang="ru-RU" sz="800" smtClean="0"/>
          </a:p>
          <a:p>
            <a:pPr>
              <a:buNone/>
            </a:pPr>
            <a:r>
              <a:rPr lang="en-US" sz="800" i="1" smtClean="0"/>
              <a:t>Al</a:t>
            </a:r>
            <a:r>
              <a:rPr lang="ru-RU" sz="800" i="1" baseline="-25000" smtClean="0"/>
              <a:t>1</a:t>
            </a:r>
            <a:r>
              <a:rPr lang="ru-RU" sz="800" i="1" smtClean="0"/>
              <a:t> – критический параметр по алюминию для данного типа двигателя, </a:t>
            </a:r>
            <a:endParaRPr lang="ru-RU" sz="800" smtClean="0"/>
          </a:p>
          <a:p>
            <a:pPr>
              <a:buNone/>
            </a:pPr>
            <a:r>
              <a:rPr lang="en-US" sz="800" i="1" smtClean="0"/>
              <a:t>Cu</a:t>
            </a:r>
            <a:r>
              <a:rPr lang="ru-RU" sz="800" i="1" smtClean="0"/>
              <a:t>–количество меди в конце интервала замены</a:t>
            </a:r>
            <a:endParaRPr lang="ru-RU" sz="800" smtClean="0"/>
          </a:p>
          <a:p>
            <a:pPr>
              <a:buNone/>
            </a:pPr>
            <a:r>
              <a:rPr lang="en-US" sz="800" i="1" smtClean="0"/>
              <a:t>Cu</a:t>
            </a:r>
            <a:r>
              <a:rPr lang="ru-RU" sz="800" i="1" baseline="-25000" smtClean="0"/>
              <a:t>1</a:t>
            </a:r>
            <a:r>
              <a:rPr lang="ru-RU" sz="800" i="1" smtClean="0"/>
              <a:t> – критический параметр по меди для данного типа двигателя, </a:t>
            </a:r>
            <a:endParaRPr lang="ru-RU" sz="800" smtClean="0"/>
          </a:p>
          <a:p>
            <a:pPr>
              <a:buNone/>
            </a:pPr>
            <a:r>
              <a:rPr lang="en-US" sz="800" i="1" smtClean="0"/>
              <a:t>Cr</a:t>
            </a:r>
            <a:r>
              <a:rPr lang="ru-RU" sz="800" i="1" smtClean="0"/>
              <a:t>–количество хрома в конце интервала замены</a:t>
            </a:r>
            <a:endParaRPr lang="ru-RU" sz="800" smtClean="0"/>
          </a:p>
          <a:p>
            <a:pPr>
              <a:buNone/>
            </a:pPr>
            <a:r>
              <a:rPr lang="en-US" sz="800" i="1" smtClean="0"/>
              <a:t>Cr</a:t>
            </a:r>
            <a:r>
              <a:rPr lang="ru-RU" sz="800" i="1" baseline="-25000" smtClean="0"/>
              <a:t>1</a:t>
            </a:r>
            <a:r>
              <a:rPr lang="ru-RU" sz="800" i="1" smtClean="0"/>
              <a:t> – критический параметр по хрому для данного типа двигателя, </a:t>
            </a:r>
            <a:endParaRPr lang="ru-RU" sz="800" smtClean="0"/>
          </a:p>
          <a:p>
            <a:pPr>
              <a:buNone/>
            </a:pPr>
            <a:r>
              <a:rPr lang="en-US" sz="800" i="1" smtClean="0"/>
              <a:t>Pb</a:t>
            </a:r>
            <a:r>
              <a:rPr lang="ru-RU" sz="800" i="1" smtClean="0"/>
              <a:t>–количество свинцав конце интервала замены</a:t>
            </a:r>
            <a:endParaRPr lang="ru-RU" sz="800" smtClean="0"/>
          </a:p>
          <a:p>
            <a:pPr>
              <a:buNone/>
            </a:pPr>
            <a:r>
              <a:rPr lang="en-US" sz="800" i="1" smtClean="0"/>
              <a:t>Pb</a:t>
            </a:r>
            <a:r>
              <a:rPr lang="ru-RU" sz="800" i="1" baseline="-25000" smtClean="0"/>
              <a:t>1</a:t>
            </a:r>
            <a:r>
              <a:rPr lang="ru-RU" sz="800" i="1" smtClean="0"/>
              <a:t> – критический параметр по свинцу для данного типа двигателя, </a:t>
            </a:r>
            <a:endParaRPr lang="ru-RU" sz="800" smtClean="0"/>
          </a:p>
          <a:p>
            <a:endParaRPr lang="ru-RU" sz="90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ACB4482-FF3D-45EB-B195-9E5C59584C31}" type="slidenum">
              <a:rPr lang="ru-RU" smtClean="0"/>
              <a:pPr>
                <a:defRPr/>
              </a:pPr>
              <a:t>3</a:t>
            </a:fld>
            <a:endParaRPr lang="ru-RU"/>
          </a:p>
        </p:txBody>
      </p:sp>
      <p:sp>
        <p:nvSpPr>
          <p:cNvPr id="21811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218113" name="Picture 1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419872" y="2005980"/>
            <a:ext cx="3057525" cy="342900"/>
          </a:xfrm>
          <a:prstGeom prst="rect">
            <a:avLst/>
          </a:prstGeom>
          <a:noFill/>
        </p:spPr>
      </p:pic>
      <p:pic>
        <p:nvPicPr>
          <p:cNvPr id="218189" name="Picture 77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475656" y="2518420"/>
            <a:ext cx="142875" cy="190500"/>
          </a:xfrm>
          <a:prstGeom prst="rect">
            <a:avLst/>
          </a:prstGeom>
          <a:noFill/>
        </p:spPr>
      </p:pic>
      <p:pic>
        <p:nvPicPr>
          <p:cNvPr id="218188" name="Picture 76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467272" y="2662436"/>
            <a:ext cx="152400" cy="190500"/>
          </a:xfrm>
          <a:prstGeom prst="rect">
            <a:avLst/>
          </a:prstGeom>
          <a:noFill/>
        </p:spPr>
      </p:pic>
      <p:pic>
        <p:nvPicPr>
          <p:cNvPr id="218186" name="Picture 74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059832" y="2913509"/>
            <a:ext cx="3448050" cy="371475"/>
          </a:xfrm>
          <a:prstGeom prst="rect">
            <a:avLst/>
          </a:prstGeom>
          <a:noFill/>
        </p:spPr>
      </p:pic>
      <p:pic>
        <p:nvPicPr>
          <p:cNvPr id="218184" name="Picture 72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475656" y="4534644"/>
            <a:ext cx="152400" cy="190500"/>
          </a:xfrm>
          <a:prstGeom prst="rect">
            <a:avLst/>
          </a:prstGeom>
          <a:noFill/>
        </p:spPr>
      </p:pic>
      <p:pic>
        <p:nvPicPr>
          <p:cNvPr id="218183" name="Picture 71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475656" y="3310508"/>
            <a:ext cx="152400" cy="190500"/>
          </a:xfrm>
          <a:prstGeom prst="rect">
            <a:avLst/>
          </a:prstGeom>
          <a:noFill/>
        </p:spPr>
      </p:pic>
      <p:sp>
        <p:nvSpPr>
          <p:cNvPr id="218190" name="Rectangle 7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18192" name="Rectangle 80"/>
          <p:cNvSpPr>
            <a:spLocks noChangeArrowheads="1"/>
          </p:cNvSpPr>
          <p:nvPr/>
        </p:nvSpPr>
        <p:spPr bwMode="auto">
          <a:xfrm>
            <a:off x="0" y="12954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18193" name="Rectangle 81"/>
          <p:cNvSpPr>
            <a:spLocks noChangeArrowheads="1"/>
          </p:cNvSpPr>
          <p:nvPr/>
        </p:nvSpPr>
        <p:spPr bwMode="auto">
          <a:xfrm>
            <a:off x="0" y="2124075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18194" name="Rectangle 82"/>
          <p:cNvSpPr>
            <a:spLocks noChangeArrowheads="1"/>
          </p:cNvSpPr>
          <p:nvPr/>
        </p:nvSpPr>
        <p:spPr bwMode="auto">
          <a:xfrm>
            <a:off x="0" y="29527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18195" name="Rectangle 83"/>
          <p:cNvSpPr>
            <a:spLocks noChangeArrowheads="1"/>
          </p:cNvSpPr>
          <p:nvPr/>
        </p:nvSpPr>
        <p:spPr bwMode="auto">
          <a:xfrm>
            <a:off x="0" y="3781425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18196" name="Rectangle 84"/>
          <p:cNvSpPr>
            <a:spLocks noChangeArrowheads="1"/>
          </p:cNvSpPr>
          <p:nvPr/>
        </p:nvSpPr>
        <p:spPr bwMode="auto">
          <a:xfrm>
            <a:off x="0" y="4429125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1" i="1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ru-RU" sz="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18197" name="Rectangle 85"/>
          <p:cNvSpPr>
            <a:spLocks noChangeArrowheads="1"/>
          </p:cNvSpPr>
          <p:nvPr/>
        </p:nvSpPr>
        <p:spPr bwMode="auto">
          <a:xfrm>
            <a:off x="0" y="5076825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1" i="1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18205" name="Picture 93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234480" y="4030588"/>
            <a:ext cx="457200" cy="190500"/>
          </a:xfrm>
          <a:prstGeom prst="rect">
            <a:avLst/>
          </a:prstGeom>
          <a:noFill/>
        </p:spPr>
      </p:pic>
      <p:pic>
        <p:nvPicPr>
          <p:cNvPr id="218204" name="Picture 92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219622" y="3814564"/>
            <a:ext cx="400050" cy="190500"/>
          </a:xfrm>
          <a:prstGeom prst="rect">
            <a:avLst/>
          </a:prstGeom>
          <a:noFill/>
        </p:spPr>
      </p:pic>
      <p:pic>
        <p:nvPicPr>
          <p:cNvPr id="218202" name="Picture 90"/>
          <p:cNvPicPr>
            <a:picLocks noChangeAspect="1" noChangeArrowheads="1"/>
          </p:cNvPicPr>
          <p:nvPr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043608" y="4365104"/>
            <a:ext cx="561975" cy="190500"/>
          </a:xfrm>
          <a:prstGeom prst="rect">
            <a:avLst/>
          </a:prstGeom>
          <a:noFill/>
        </p:spPr>
      </p:pic>
      <p:pic>
        <p:nvPicPr>
          <p:cNvPr id="218199" name="Picture 87"/>
          <p:cNvPicPr>
            <a:picLocks noChangeAspect="1" noChangeArrowheads="1"/>
          </p:cNvPicPr>
          <p:nvPr/>
        </p:nvPicPr>
        <p:blipFill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115616" y="4174604"/>
            <a:ext cx="495300" cy="190500"/>
          </a:xfrm>
          <a:prstGeom prst="rect">
            <a:avLst/>
          </a:prstGeom>
          <a:noFill/>
        </p:spPr>
      </p:pic>
      <p:pic>
        <p:nvPicPr>
          <p:cNvPr id="218198" name="Picture 86"/>
          <p:cNvPicPr>
            <a:picLocks noChangeAspect="1" noChangeArrowheads="1"/>
          </p:cNvPicPr>
          <p:nvPr/>
        </p:nvPicPr>
        <p:blipFill>
          <a:blip r:embed="rId1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308304" y="2708920"/>
            <a:ext cx="419100" cy="190500"/>
          </a:xfrm>
          <a:prstGeom prst="rect">
            <a:avLst/>
          </a:prstGeom>
          <a:noFill/>
        </p:spPr>
      </p:pic>
      <p:sp>
        <p:nvSpPr>
          <p:cNvPr id="218206" name="Rectangle 9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18209" name="Rectangle 97"/>
          <p:cNvSpPr>
            <a:spLocks noChangeArrowheads="1"/>
          </p:cNvSpPr>
          <p:nvPr/>
        </p:nvSpPr>
        <p:spPr bwMode="auto">
          <a:xfrm>
            <a:off x="0" y="19431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18210" name="Rectangle 98"/>
          <p:cNvSpPr>
            <a:spLocks noChangeArrowheads="1"/>
          </p:cNvSpPr>
          <p:nvPr/>
        </p:nvSpPr>
        <p:spPr bwMode="auto">
          <a:xfrm>
            <a:off x="0" y="25908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18212" name="Rectangle 100"/>
          <p:cNvSpPr>
            <a:spLocks noChangeArrowheads="1"/>
          </p:cNvSpPr>
          <p:nvPr/>
        </p:nvSpPr>
        <p:spPr bwMode="auto">
          <a:xfrm>
            <a:off x="0" y="3886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100" b="0" i="1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endParaRPr kumimoji="0" lang="ru-RU" sz="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17089" name="Picture 1"/>
          <p:cNvPicPr>
            <a:picLocks noChangeAspect="1" noChangeArrowheads="1"/>
          </p:cNvPicPr>
          <p:nvPr/>
        </p:nvPicPr>
        <p:blipFill>
          <a:blip r:embed="rId13" cstate="print"/>
          <a:srcRect l="12164" b="26770"/>
          <a:stretch>
            <a:fillRect/>
          </a:stretch>
        </p:blipFill>
        <p:spPr bwMode="auto">
          <a:xfrm>
            <a:off x="179512" y="1484784"/>
            <a:ext cx="1226875" cy="11967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7091" name="Rectangle 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17093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217092" name="Picture 4"/>
          <p:cNvPicPr>
            <a:picLocks noChangeAspect="1" noChangeArrowheads="1"/>
          </p:cNvPicPr>
          <p:nvPr/>
        </p:nvPicPr>
        <p:blipFill>
          <a:blip r:embed="rId1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211960" y="3561581"/>
            <a:ext cx="1466850" cy="371475"/>
          </a:xfrm>
          <a:prstGeom prst="rect">
            <a:avLst/>
          </a:prstGeom>
          <a:noFill/>
        </p:spPr>
      </p:pic>
      <p:sp>
        <p:nvSpPr>
          <p:cNvPr id="217095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217094" name="Picture 6"/>
          <p:cNvPicPr>
            <a:picLocks noChangeAspect="1" noChangeArrowheads="1"/>
          </p:cNvPicPr>
          <p:nvPr/>
        </p:nvPicPr>
        <p:blipFill>
          <a:blip r:embed="rId1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779912" y="4785717"/>
            <a:ext cx="2162175" cy="371475"/>
          </a:xfrm>
          <a:prstGeom prst="rect">
            <a:avLst/>
          </a:prstGeom>
          <a:noFill/>
        </p:spPr>
      </p:pic>
      <p:sp>
        <p:nvSpPr>
          <p:cNvPr id="43" name="Прямоугольник 42"/>
          <p:cNvSpPr/>
          <p:nvPr/>
        </p:nvSpPr>
        <p:spPr>
          <a:xfrm>
            <a:off x="1475656" y="1340768"/>
            <a:ext cx="741682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87313" indent="276225">
              <a:buNone/>
            </a:pPr>
            <a:r>
              <a:rPr lang="ru-RU" sz="1200" b="1" smtClean="0">
                <a:latin typeface="+mn-lt"/>
              </a:rPr>
              <a:t>Приведенная стоимость использования СМ– позволяет оценить конечную стоимость использования смазочных материалов с учетом их влияния на агрегаты и узлы техники.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6" name="Picture 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88024" y="5013176"/>
            <a:ext cx="3639115" cy="18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3" cstate="print"/>
          <a:srcRect l="3512" t="11610" r="1851" b="6688"/>
          <a:stretch>
            <a:fillRect/>
          </a:stretch>
        </p:blipFill>
        <p:spPr bwMode="auto">
          <a:xfrm>
            <a:off x="1259632" y="5085184"/>
            <a:ext cx="3528392" cy="1712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75657" y="333375"/>
            <a:ext cx="5400600" cy="719138"/>
          </a:xfrm>
        </p:spPr>
        <p:txBody>
          <a:bodyPr/>
          <a:lstStyle/>
          <a:p>
            <a:pPr algn="just"/>
            <a:r>
              <a:rPr lang="ru-RU" sz="1800" dirty="0" smtClean="0"/>
              <a:t>Расчет конечной стоимости использования масла на примере техники сети МАГНИТ.</a:t>
            </a:r>
            <a:endParaRPr lang="ru-RU" sz="18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D4CEB8C-C471-45C5-AAC1-14864DE49DF9}" type="slidenum">
              <a:rPr lang="ru-RU" smtClean="0"/>
              <a:pPr>
                <a:defRPr/>
              </a:pPr>
              <a:t>4</a:t>
            </a:fld>
            <a:endParaRPr lang="ru-RU" dirty="0"/>
          </a:p>
        </p:txBody>
      </p:sp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4" cstate="print"/>
          <a:srcRect l="3926" t="19269" r="1680" b="25415"/>
          <a:stretch>
            <a:fillRect/>
          </a:stretch>
        </p:blipFill>
        <p:spPr bwMode="auto">
          <a:xfrm>
            <a:off x="6948264" y="-27384"/>
            <a:ext cx="2195736" cy="11752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1"/>
          <p:cNvPicPr>
            <a:picLocks noChangeAspect="1" noChangeArrowheads="1"/>
          </p:cNvPicPr>
          <p:nvPr/>
        </p:nvPicPr>
        <p:blipFill>
          <a:blip r:embed="rId5" cstate="print"/>
          <a:srcRect l="12164" b="26770"/>
          <a:stretch>
            <a:fillRect/>
          </a:stretch>
        </p:blipFill>
        <p:spPr bwMode="auto">
          <a:xfrm>
            <a:off x="179512" y="1484784"/>
            <a:ext cx="1226875" cy="11967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4761" name="Picture 25"/>
          <p:cNvPicPr>
            <a:picLocks noChangeAspect="1" noChangeArrowheads="1"/>
          </p:cNvPicPr>
          <p:nvPr/>
        </p:nvPicPr>
        <p:blipFill>
          <a:blip r:embed="rId6" cstate="print"/>
          <a:srcRect l="27391" t="26203" r="12838" b="12766"/>
          <a:stretch>
            <a:fillRect/>
          </a:stretch>
        </p:blipFill>
        <p:spPr bwMode="auto">
          <a:xfrm>
            <a:off x="1619672" y="1268760"/>
            <a:ext cx="6408712" cy="3679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5672B10-F2CB-42DB-BB46-676186F444A4}" type="slidenum">
              <a:rPr lang="ru-RU" smtClean="0"/>
              <a:pPr>
                <a:defRPr/>
              </a:pPr>
              <a:t>5</a:t>
            </a:fld>
            <a:endParaRPr lang="ru-RU" dirty="0"/>
          </a:p>
        </p:txBody>
      </p:sp>
      <p:pic>
        <p:nvPicPr>
          <p:cNvPr id="40857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52928" y="332656"/>
            <a:ext cx="755576" cy="7555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4017" name="Picture 1"/>
          <p:cNvPicPr>
            <a:picLocks noChangeAspect="1" noChangeArrowheads="1"/>
          </p:cNvPicPr>
          <p:nvPr/>
        </p:nvPicPr>
        <p:blipFill>
          <a:blip r:embed="rId3" cstate="print"/>
          <a:srcRect l="20196" t="24235" r="20033" b="14735"/>
          <a:stretch>
            <a:fillRect/>
          </a:stretch>
        </p:blipFill>
        <p:spPr bwMode="auto">
          <a:xfrm>
            <a:off x="1763688" y="1340768"/>
            <a:ext cx="6552728" cy="37617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4018" name="Picture 2" descr="Z:\Отдел Продаж\Донец\ЛУКОЙЛ МАСЛА\партнеры\АТБ\806-К.jpg"/>
          <p:cNvPicPr>
            <a:picLocks noChangeAspect="1" noChangeArrowheads="1"/>
          </p:cNvPicPr>
          <p:nvPr/>
        </p:nvPicPr>
        <p:blipFill>
          <a:blip r:embed="rId4" cstate="print"/>
          <a:srcRect l="13044" t="26002" r="17391" b="17573"/>
          <a:stretch>
            <a:fillRect/>
          </a:stretch>
        </p:blipFill>
        <p:spPr bwMode="auto">
          <a:xfrm>
            <a:off x="7275573" y="4437112"/>
            <a:ext cx="1868427" cy="2137040"/>
          </a:xfrm>
          <a:prstGeom prst="rect">
            <a:avLst/>
          </a:prstGeom>
          <a:noFill/>
        </p:spPr>
      </p:pic>
      <p:pic>
        <p:nvPicPr>
          <p:cNvPr id="214019" name="Picture 3"/>
          <p:cNvPicPr>
            <a:picLocks noChangeAspect="1" noChangeArrowheads="1"/>
          </p:cNvPicPr>
          <p:nvPr/>
        </p:nvPicPr>
        <p:blipFill>
          <a:blip r:embed="rId5" cstate="print"/>
          <a:srcRect l="34504" t="27360" r="38378" b="13579"/>
          <a:stretch>
            <a:fillRect/>
          </a:stretch>
        </p:blipFill>
        <p:spPr bwMode="auto">
          <a:xfrm>
            <a:off x="72008" y="4221710"/>
            <a:ext cx="1763688" cy="21596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1"/>
          <p:cNvPicPr>
            <a:picLocks noChangeAspect="1" noChangeArrowheads="1"/>
          </p:cNvPicPr>
          <p:nvPr/>
        </p:nvPicPr>
        <p:blipFill>
          <a:blip r:embed="rId6" cstate="print"/>
          <a:srcRect l="12164" b="26770"/>
          <a:stretch>
            <a:fillRect/>
          </a:stretch>
        </p:blipFill>
        <p:spPr bwMode="auto">
          <a:xfrm>
            <a:off x="179512" y="1484784"/>
            <a:ext cx="1226875" cy="11967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Заголовок 1"/>
          <p:cNvSpPr>
            <a:spLocks noGrp="1"/>
          </p:cNvSpPr>
          <p:nvPr>
            <p:ph type="title"/>
          </p:nvPr>
        </p:nvSpPr>
        <p:spPr>
          <a:xfrm>
            <a:off x="1835151" y="333375"/>
            <a:ext cx="6409258" cy="719138"/>
          </a:xfrm>
        </p:spPr>
        <p:txBody>
          <a:bodyPr/>
          <a:lstStyle/>
          <a:p>
            <a:pPr algn="just"/>
            <a:r>
              <a:rPr lang="ru-RU" sz="1800" dirty="0" smtClean="0"/>
              <a:t>Расчет конечной стоимости использования масла на примере техники сети АТБ.</a:t>
            </a:r>
            <a:endParaRPr lang="ru-RU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Выводы: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76375" y="1412776"/>
            <a:ext cx="7416800" cy="5040412"/>
          </a:xfrm>
        </p:spPr>
        <p:txBody>
          <a:bodyPr/>
          <a:lstStyle/>
          <a:p>
            <a:pPr>
              <a:buNone/>
            </a:pPr>
            <a:r>
              <a:rPr lang="ru-RU" sz="1400" dirty="0" smtClean="0"/>
              <a:t>Для оценки стоимости использования масла необходимо:</a:t>
            </a:r>
          </a:p>
          <a:p>
            <a:r>
              <a:rPr lang="ru-RU" sz="1400" b="1" dirty="0" smtClean="0"/>
              <a:t>1.Стоимость масла</a:t>
            </a:r>
            <a:r>
              <a:rPr lang="en-US" sz="1400" b="1" dirty="0" smtClean="0"/>
              <a:t> </a:t>
            </a:r>
            <a:r>
              <a:rPr lang="ru-RU" sz="1400" b="1" dirty="0" smtClean="0"/>
              <a:t> </a:t>
            </a:r>
          </a:p>
          <a:p>
            <a:r>
              <a:rPr lang="ru-RU" sz="1400" b="1" dirty="0" smtClean="0"/>
              <a:t>2.Паспортные показатели масла </a:t>
            </a:r>
            <a:r>
              <a:rPr lang="ru-RU" sz="1400" dirty="0" smtClean="0"/>
              <a:t>– предоставляются поставщиком масла на партию масла.</a:t>
            </a:r>
          </a:p>
          <a:p>
            <a:r>
              <a:rPr lang="ru-RU" sz="1400" b="1" dirty="0" smtClean="0"/>
              <a:t>3. Качественные показатели </a:t>
            </a:r>
            <a:r>
              <a:rPr lang="ru-RU" sz="1400" dirty="0" smtClean="0"/>
              <a:t>– берутся с протоколов испытаний масла на технике предприятия. Проведение испытаний проводиться за счет производителей масла с привлечений независимых лабораторных центров.</a:t>
            </a:r>
          </a:p>
          <a:p>
            <a:r>
              <a:rPr lang="ru-RU" sz="1400" b="1" dirty="0" smtClean="0"/>
              <a:t>4. Браковочные показатели – </a:t>
            </a:r>
            <a:r>
              <a:rPr lang="ru-RU" sz="1400" dirty="0" smtClean="0"/>
              <a:t>согласно требований производителя оборудования, по требованию предоставляются поставщиком масла.</a:t>
            </a:r>
          </a:p>
          <a:p>
            <a:pPr marL="0" indent="368300">
              <a:buNone/>
            </a:pPr>
            <a:endParaRPr lang="ru-RU" sz="1400" dirty="0" smtClean="0"/>
          </a:p>
          <a:p>
            <a:pPr marL="0" indent="368300" algn="just">
              <a:buNone/>
            </a:pPr>
            <a:r>
              <a:rPr lang="ru-RU" sz="1400" dirty="0" smtClean="0"/>
              <a:t>Таким образом </a:t>
            </a:r>
            <a:r>
              <a:rPr lang="ru-RU" sz="1400" b="1" dirty="0" smtClean="0"/>
              <a:t>приведенная стоимость использования СМ </a:t>
            </a:r>
            <a:r>
              <a:rPr lang="ru-RU" sz="1400" dirty="0" smtClean="0"/>
              <a:t>– позволяет оценить конечную стоимость использования смазочных материалов с учетом их влияния на агрегаты и узлы техники. А современные методы лабораторных испытаний сделать этот процесс менее трудоемким и </a:t>
            </a:r>
            <a:r>
              <a:rPr lang="ru-RU" sz="1400" smtClean="0"/>
              <a:t>более эффективным</a:t>
            </a:r>
            <a:r>
              <a:rPr lang="ru-RU" sz="1400" dirty="0" smtClean="0"/>
              <a:t>. Что позволит сэкономить Ваши деньги без ущерба для техники.</a:t>
            </a:r>
          </a:p>
          <a:p>
            <a:pPr>
              <a:buNone/>
            </a:pPr>
            <a:endParaRPr lang="ru-RU" sz="1400" dirty="0" smtClean="0"/>
          </a:p>
          <a:p>
            <a:pPr algn="just"/>
            <a:endParaRPr lang="ru-RU" sz="1400" dirty="0" smtClean="0"/>
          </a:p>
          <a:p>
            <a:pPr marL="0" indent="20638" algn="just">
              <a:buNone/>
            </a:pPr>
            <a:r>
              <a:rPr lang="ru-RU" sz="1400" i="1" dirty="0" smtClean="0"/>
              <a:t>Наиболее оптимальным вариантом является проведение параллельных испытаний основных масел с последующим расчетом стоимости использования СМ и выбора поставщика на 1 год или более.</a:t>
            </a:r>
          </a:p>
          <a:p>
            <a:endParaRPr lang="ru-RU" sz="1400" dirty="0" smtClean="0"/>
          </a:p>
          <a:p>
            <a:endParaRPr lang="ru-RU" sz="1400" dirty="0" smtClean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ACB4482-FF3D-45EB-B195-9E5C59584C31}" type="slidenum">
              <a:rPr lang="ru-RU" smtClean="0"/>
              <a:pPr>
                <a:defRPr/>
              </a:pPr>
              <a:t>6</a:t>
            </a:fld>
            <a:endParaRPr lang="ru-RU" dirty="0"/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700808"/>
            <a:ext cx="1115616" cy="9334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3" cstate="print"/>
          <a:srcRect l="27591" t="17474" r="33782" b="14928"/>
          <a:stretch>
            <a:fillRect/>
          </a:stretch>
        </p:blipFill>
        <p:spPr bwMode="auto">
          <a:xfrm>
            <a:off x="539552" y="3068960"/>
            <a:ext cx="557249" cy="9751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4" cstate="print"/>
          <a:srcRect l="34586" t="11438" r="33315" b="6250"/>
          <a:stretch>
            <a:fillRect/>
          </a:stretch>
        </p:blipFill>
        <p:spPr bwMode="auto">
          <a:xfrm>
            <a:off x="251520" y="4293096"/>
            <a:ext cx="1080120" cy="15572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9" name="Прямая соединительная линия 28"/>
          <p:cNvCxnSpPr/>
          <p:nvPr/>
        </p:nvCxnSpPr>
        <p:spPr bwMode="auto">
          <a:xfrm>
            <a:off x="0" y="0"/>
            <a:ext cx="914400" cy="0"/>
          </a:xfrm>
          <a:prstGeom prst="line">
            <a:avLst/>
          </a:prstGeom>
          <a:solidFill>
            <a:schemeClr val="accent1"/>
          </a:solidFill>
          <a:ln w="0" cap="flat" cmpd="sng" algn="ctr">
            <a:solidFill>
              <a:srgbClr val="FBFFFF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027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DD5C5EA-F27A-4140-9043-F4C709220CAD}" type="slidenum">
              <a:rPr lang="ru-RU" smtClean="0">
                <a:latin typeface="Arial" charset="0"/>
              </a:rPr>
              <a:pPr>
                <a:defRPr/>
              </a:pPr>
              <a:t>7</a:t>
            </a:fld>
            <a:endParaRPr lang="ru-RU" dirty="0" smtClean="0">
              <a:latin typeface="Arial" charset="0"/>
            </a:endParaRPr>
          </a:p>
        </p:txBody>
      </p:sp>
      <p:sp>
        <p:nvSpPr>
          <p:cNvPr id="1028" name="Rectangle 2"/>
          <p:cNvSpPr>
            <a:spLocks noChangeArrowheads="1"/>
          </p:cNvSpPr>
          <p:nvPr/>
        </p:nvSpPr>
        <p:spPr bwMode="auto">
          <a:xfrm>
            <a:off x="251520" y="1412776"/>
            <a:ext cx="3167063" cy="4752975"/>
          </a:xfrm>
          <a:prstGeom prst="rect">
            <a:avLst/>
          </a:prstGeom>
          <a:solidFill>
            <a:srgbClr val="F2F2F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 dirty="0"/>
          </a:p>
        </p:txBody>
      </p:sp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466725" y="1700213"/>
            <a:ext cx="1441450" cy="4465637"/>
            <a:chOff x="872" y="1240"/>
            <a:chExt cx="908" cy="2701"/>
          </a:xfrm>
        </p:grpSpPr>
        <p:graphicFrame>
          <p:nvGraphicFramePr>
            <p:cNvPr id="1026" name="Object 5"/>
            <p:cNvGraphicFramePr>
              <a:graphicFrameLocks noChangeAspect="1"/>
            </p:cNvGraphicFramePr>
            <p:nvPr/>
          </p:nvGraphicFramePr>
          <p:xfrm>
            <a:off x="1185" y="1781"/>
            <a:ext cx="203" cy="267"/>
          </p:xfrm>
          <a:graphic>
            <a:graphicData uri="http://schemas.openxmlformats.org/presentationml/2006/ole">
              <p:oleObj spid="_x0000_s241666" name="Photo Editor Photo" r:id="rId4" imgW="733333" imgH="952633" progId="">
                <p:embed/>
              </p:oleObj>
            </a:graphicData>
          </a:graphic>
        </p:graphicFrame>
        <p:pic>
          <p:nvPicPr>
            <p:cNvPr id="1044" name="Picture 6" descr="exxonmobil"/>
            <p:cNvPicPr>
              <a:picLocks noChangeAspect="1" noChangeArrowheads="1"/>
            </p:cNvPicPr>
            <p:nvPr/>
          </p:nvPicPr>
          <p:blipFill>
            <a:blip r:embed="rId5" cstate="print"/>
            <a:srcRect l="8595" t="21252" r="2644" b="26158"/>
            <a:stretch>
              <a:fillRect/>
            </a:stretch>
          </p:blipFill>
          <p:spPr bwMode="auto">
            <a:xfrm>
              <a:off x="1020" y="1589"/>
              <a:ext cx="582" cy="14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45" name="Picture 7" descr="SHELL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1166" y="1240"/>
              <a:ext cx="230" cy="20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46" name="Picture 8" descr="VALVOL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1131" y="3444"/>
              <a:ext cx="247" cy="21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47" name="Picture 9" descr="FUCHS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1118" y="3738"/>
              <a:ext cx="253" cy="20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48" name="Picture 10" descr="LukOil"/>
            <p:cNvPicPr>
              <a:picLocks noChangeAspect="1" noChangeArrowheads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>
              <a:off x="1023" y="2974"/>
              <a:ext cx="577" cy="1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49" name="Picture 11" descr="total"/>
            <p:cNvPicPr>
              <a:picLocks noChangeAspect="1" noChangeArrowheads="1"/>
            </p:cNvPicPr>
            <p:nvPr/>
          </p:nvPicPr>
          <p:blipFill>
            <a:blip r:embed="rId10" cstate="print"/>
            <a:srcRect/>
            <a:stretch>
              <a:fillRect/>
            </a:stretch>
          </p:blipFill>
          <p:spPr bwMode="auto">
            <a:xfrm>
              <a:off x="1130" y="2368"/>
              <a:ext cx="313" cy="29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50" name="Picture 12" descr="pic_13"/>
            <p:cNvPicPr>
              <a:picLocks noChangeAspect="1" noChangeArrowheads="1"/>
            </p:cNvPicPr>
            <p:nvPr/>
          </p:nvPicPr>
          <p:blipFill>
            <a:blip r:embed="rId11" cstate="print"/>
            <a:srcRect/>
            <a:stretch>
              <a:fillRect/>
            </a:stretch>
          </p:blipFill>
          <p:spPr bwMode="auto">
            <a:xfrm>
              <a:off x="891" y="2739"/>
              <a:ext cx="856" cy="1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51" name="Picture 13" descr="top_logo"/>
            <p:cNvPicPr>
              <a:picLocks noChangeAspect="1" noChangeArrowheads="1"/>
            </p:cNvPicPr>
            <p:nvPr/>
          </p:nvPicPr>
          <p:blipFill>
            <a:blip r:embed="rId12" cstate="print"/>
            <a:srcRect/>
            <a:stretch>
              <a:fillRect/>
            </a:stretch>
          </p:blipFill>
          <p:spPr bwMode="auto">
            <a:xfrm>
              <a:off x="872" y="3207"/>
              <a:ext cx="908" cy="1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52" name="Picture 14" descr="Chevron">
              <a:hlinkClick r:id="rId13" action="ppaction://hlinkfile"/>
            </p:cNvPr>
            <p:cNvPicPr>
              <a:picLocks noChangeAspect="1" noChangeArrowheads="1"/>
            </p:cNvPicPr>
            <p:nvPr/>
          </p:nvPicPr>
          <p:blipFill>
            <a:blip r:embed="rId14" cstate="print"/>
            <a:srcRect/>
            <a:stretch>
              <a:fillRect/>
            </a:stretch>
          </p:blipFill>
          <p:spPr bwMode="auto">
            <a:xfrm>
              <a:off x="1133" y="2074"/>
              <a:ext cx="317" cy="24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030" name="Rectangle 15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algn="ctr" eaLnBrk="1" hangingPunct="1"/>
            <a:r>
              <a:rPr lang="ru-RU" sz="2000" dirty="0" smtClean="0"/>
              <a:t>Масла ЛУКОЙЛ</a:t>
            </a:r>
          </a:p>
        </p:txBody>
      </p:sp>
      <p:sp>
        <p:nvSpPr>
          <p:cNvPr id="1031" name="Text Box 16"/>
          <p:cNvSpPr txBox="1">
            <a:spLocks noChangeArrowheads="1"/>
          </p:cNvSpPr>
          <p:nvPr/>
        </p:nvSpPr>
        <p:spPr bwMode="auto">
          <a:xfrm>
            <a:off x="1903413" y="1695450"/>
            <a:ext cx="1365250" cy="29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86402" tIns="43201" rIns="86402" bIns="43201">
            <a:spAutoFit/>
          </a:bodyPr>
          <a:lstStyle/>
          <a:p>
            <a:pPr defTabSz="863600"/>
            <a:r>
              <a:rPr lang="en-US" sz="1400" b="1" dirty="0">
                <a:latin typeface="Tahoma" pitchFamily="34" charset="0"/>
              </a:rPr>
              <a:t>4,400</a:t>
            </a:r>
            <a:r>
              <a:rPr lang="ru-RU" sz="1400" b="1" dirty="0">
                <a:latin typeface="Tahoma" pitchFamily="34" charset="0"/>
              </a:rPr>
              <a:t> - </a:t>
            </a:r>
            <a:r>
              <a:rPr lang="en-US" sz="1400" b="1" dirty="0">
                <a:latin typeface="Tahoma" pitchFamily="34" charset="0"/>
              </a:rPr>
              <a:t>4,450</a:t>
            </a:r>
          </a:p>
        </p:txBody>
      </p:sp>
      <p:sp>
        <p:nvSpPr>
          <p:cNvPr id="1032" name="Text Box 17"/>
          <p:cNvSpPr txBox="1">
            <a:spLocks noChangeArrowheads="1"/>
          </p:cNvSpPr>
          <p:nvPr/>
        </p:nvSpPr>
        <p:spPr bwMode="auto">
          <a:xfrm>
            <a:off x="1898650" y="2205038"/>
            <a:ext cx="1365250" cy="29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86402" tIns="43201" rIns="86402" bIns="43201">
            <a:spAutoFit/>
          </a:bodyPr>
          <a:lstStyle/>
          <a:p>
            <a:pPr defTabSz="863600"/>
            <a:r>
              <a:rPr lang="en-US" sz="1400" b="1" dirty="0">
                <a:latin typeface="Tahoma" pitchFamily="34" charset="0"/>
              </a:rPr>
              <a:t>4,350</a:t>
            </a:r>
            <a:r>
              <a:rPr lang="ru-RU" sz="1400" b="1" dirty="0">
                <a:latin typeface="Tahoma" pitchFamily="34" charset="0"/>
              </a:rPr>
              <a:t> - </a:t>
            </a:r>
            <a:r>
              <a:rPr lang="en-US" sz="1400" b="1" dirty="0">
                <a:latin typeface="Tahoma" pitchFamily="34" charset="0"/>
              </a:rPr>
              <a:t>4,450</a:t>
            </a:r>
          </a:p>
        </p:txBody>
      </p:sp>
      <p:sp>
        <p:nvSpPr>
          <p:cNvPr id="1033" name="Text Box 18"/>
          <p:cNvSpPr txBox="1">
            <a:spLocks noChangeArrowheads="1"/>
          </p:cNvSpPr>
          <p:nvPr/>
        </p:nvSpPr>
        <p:spPr bwMode="auto">
          <a:xfrm>
            <a:off x="1898650" y="2625725"/>
            <a:ext cx="1365250" cy="29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86402" tIns="43201" rIns="86402" bIns="43201">
            <a:spAutoFit/>
          </a:bodyPr>
          <a:lstStyle/>
          <a:p>
            <a:pPr defTabSz="863600"/>
            <a:r>
              <a:rPr lang="en-US" sz="1400" b="1" dirty="0">
                <a:latin typeface="Tahoma" pitchFamily="34" charset="0"/>
              </a:rPr>
              <a:t>3,100</a:t>
            </a:r>
            <a:r>
              <a:rPr lang="ru-RU" sz="1400" b="1" dirty="0">
                <a:latin typeface="Tahoma" pitchFamily="34" charset="0"/>
              </a:rPr>
              <a:t> - </a:t>
            </a:r>
            <a:r>
              <a:rPr lang="en-US" sz="1400" b="1" dirty="0">
                <a:latin typeface="Tahoma" pitchFamily="34" charset="0"/>
              </a:rPr>
              <a:t>3,200</a:t>
            </a:r>
          </a:p>
        </p:txBody>
      </p:sp>
      <p:sp>
        <p:nvSpPr>
          <p:cNvPr id="1034" name="Text Box 19"/>
          <p:cNvSpPr txBox="1">
            <a:spLocks noChangeArrowheads="1"/>
          </p:cNvSpPr>
          <p:nvPr/>
        </p:nvSpPr>
        <p:spPr bwMode="auto">
          <a:xfrm>
            <a:off x="1920875" y="3063875"/>
            <a:ext cx="1365250" cy="29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86402" tIns="43201" rIns="86402" bIns="43201">
            <a:spAutoFit/>
          </a:bodyPr>
          <a:lstStyle/>
          <a:p>
            <a:pPr defTabSz="863600"/>
            <a:r>
              <a:rPr lang="en-US" sz="1400" b="1" dirty="0">
                <a:latin typeface="Tahoma" pitchFamily="34" charset="0"/>
              </a:rPr>
              <a:t>2,550</a:t>
            </a:r>
            <a:r>
              <a:rPr lang="ru-RU" sz="1400" b="1" dirty="0">
                <a:latin typeface="Tahoma" pitchFamily="34" charset="0"/>
              </a:rPr>
              <a:t> - </a:t>
            </a:r>
            <a:r>
              <a:rPr lang="en-US" sz="1400" b="1" dirty="0">
                <a:latin typeface="Tahoma" pitchFamily="34" charset="0"/>
              </a:rPr>
              <a:t>2,650</a:t>
            </a:r>
          </a:p>
        </p:txBody>
      </p:sp>
      <p:sp>
        <p:nvSpPr>
          <p:cNvPr id="1035" name="Text Box 20"/>
          <p:cNvSpPr txBox="1">
            <a:spLocks noChangeArrowheads="1"/>
          </p:cNvSpPr>
          <p:nvPr/>
        </p:nvSpPr>
        <p:spPr bwMode="auto">
          <a:xfrm>
            <a:off x="1931988" y="4144963"/>
            <a:ext cx="1365250" cy="29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86402" tIns="43201" rIns="86402" bIns="43201">
            <a:spAutoFit/>
          </a:bodyPr>
          <a:lstStyle/>
          <a:p>
            <a:pPr defTabSz="863600"/>
            <a:r>
              <a:rPr lang="en-US" sz="1400" b="1" dirty="0">
                <a:latin typeface="Tahoma" pitchFamily="34" charset="0"/>
              </a:rPr>
              <a:t>1,450</a:t>
            </a:r>
            <a:r>
              <a:rPr lang="ru-RU" sz="1400" b="1" dirty="0">
                <a:latin typeface="Tahoma" pitchFamily="34" charset="0"/>
              </a:rPr>
              <a:t> </a:t>
            </a:r>
            <a:r>
              <a:rPr lang="en-US" sz="1400" b="1" dirty="0">
                <a:latin typeface="Tahoma" pitchFamily="34" charset="0"/>
              </a:rPr>
              <a:t>-</a:t>
            </a:r>
            <a:r>
              <a:rPr lang="ru-RU" sz="1400" b="1" dirty="0">
                <a:latin typeface="Tahoma" pitchFamily="34" charset="0"/>
              </a:rPr>
              <a:t> </a:t>
            </a:r>
            <a:r>
              <a:rPr lang="en-US" sz="1400" b="1" dirty="0">
                <a:latin typeface="Tahoma" pitchFamily="34" charset="0"/>
              </a:rPr>
              <a:t>1,550</a:t>
            </a:r>
          </a:p>
        </p:txBody>
      </p:sp>
      <p:sp>
        <p:nvSpPr>
          <p:cNvPr id="1036" name="Text Box 21"/>
          <p:cNvSpPr txBox="1">
            <a:spLocks noChangeArrowheads="1"/>
          </p:cNvSpPr>
          <p:nvPr/>
        </p:nvSpPr>
        <p:spPr bwMode="auto">
          <a:xfrm>
            <a:off x="1908175" y="3635375"/>
            <a:ext cx="1365250" cy="29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86402" tIns="43201" rIns="86402" bIns="43201">
            <a:spAutoFit/>
          </a:bodyPr>
          <a:lstStyle/>
          <a:p>
            <a:pPr defTabSz="863600"/>
            <a:r>
              <a:rPr lang="en-US" sz="1400" b="1" dirty="0">
                <a:latin typeface="Tahoma" pitchFamily="34" charset="0"/>
              </a:rPr>
              <a:t>1,600</a:t>
            </a:r>
            <a:r>
              <a:rPr lang="ru-RU" sz="1400" b="1" dirty="0">
                <a:latin typeface="Tahoma" pitchFamily="34" charset="0"/>
              </a:rPr>
              <a:t> - </a:t>
            </a:r>
            <a:r>
              <a:rPr lang="en-US" sz="1400" b="1" dirty="0">
                <a:latin typeface="Tahoma" pitchFamily="34" charset="0"/>
              </a:rPr>
              <a:t>1,650</a:t>
            </a:r>
          </a:p>
        </p:txBody>
      </p:sp>
      <p:sp>
        <p:nvSpPr>
          <p:cNvPr id="1037" name="Text Box 22"/>
          <p:cNvSpPr txBox="1">
            <a:spLocks noChangeArrowheads="1"/>
          </p:cNvSpPr>
          <p:nvPr/>
        </p:nvSpPr>
        <p:spPr bwMode="auto">
          <a:xfrm>
            <a:off x="1922463" y="4503738"/>
            <a:ext cx="1379950" cy="3026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86402" tIns="43201" rIns="86402" bIns="43201">
            <a:spAutoFit/>
          </a:bodyPr>
          <a:lstStyle/>
          <a:p>
            <a:pPr defTabSz="863600"/>
            <a:r>
              <a:rPr lang="en-US" sz="1400" b="1" dirty="0" smtClean="0">
                <a:latin typeface="Tahoma" pitchFamily="34" charset="0"/>
              </a:rPr>
              <a:t>1,</a:t>
            </a:r>
            <a:r>
              <a:rPr lang="ru-RU" sz="1400" b="1" dirty="0" smtClean="0">
                <a:latin typeface="Tahoma" pitchFamily="34" charset="0"/>
              </a:rPr>
              <a:t>040 </a:t>
            </a:r>
            <a:r>
              <a:rPr lang="en-US" sz="1400" b="1" dirty="0" smtClean="0">
                <a:latin typeface="Tahoma" pitchFamily="34" charset="0"/>
              </a:rPr>
              <a:t>-</a:t>
            </a:r>
            <a:r>
              <a:rPr lang="ru-RU" sz="1400" b="1" dirty="0" smtClean="0">
                <a:latin typeface="Tahoma" pitchFamily="34" charset="0"/>
              </a:rPr>
              <a:t> </a:t>
            </a:r>
            <a:r>
              <a:rPr lang="en-US" sz="1400" b="1" dirty="0">
                <a:latin typeface="Tahoma" pitchFamily="34" charset="0"/>
              </a:rPr>
              <a:t>1,</a:t>
            </a:r>
            <a:r>
              <a:rPr lang="ru-RU" sz="1400" b="1" dirty="0">
                <a:latin typeface="Tahoma" pitchFamily="34" charset="0"/>
              </a:rPr>
              <a:t>200</a:t>
            </a:r>
            <a:endParaRPr lang="en-US" sz="1400" b="1" dirty="0">
              <a:latin typeface="Tahoma" pitchFamily="34" charset="0"/>
            </a:endParaRPr>
          </a:p>
        </p:txBody>
      </p:sp>
      <p:sp>
        <p:nvSpPr>
          <p:cNvPr id="1038" name="Text Box 23"/>
          <p:cNvSpPr txBox="1">
            <a:spLocks noChangeArrowheads="1"/>
          </p:cNvSpPr>
          <p:nvPr/>
        </p:nvSpPr>
        <p:spPr bwMode="auto">
          <a:xfrm>
            <a:off x="1908175" y="4941888"/>
            <a:ext cx="1365250" cy="29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86402" tIns="43201" rIns="86402" bIns="43201">
            <a:spAutoFit/>
          </a:bodyPr>
          <a:lstStyle/>
          <a:p>
            <a:pPr defTabSz="863600"/>
            <a:r>
              <a:rPr lang="en-US" sz="1400" b="1" dirty="0">
                <a:latin typeface="Tahoma" pitchFamily="34" charset="0"/>
              </a:rPr>
              <a:t>1,000</a:t>
            </a:r>
            <a:r>
              <a:rPr lang="ru-RU" sz="1400" b="1" dirty="0">
                <a:latin typeface="Tahoma" pitchFamily="34" charset="0"/>
              </a:rPr>
              <a:t> </a:t>
            </a:r>
            <a:r>
              <a:rPr lang="en-US" sz="1400" b="1" dirty="0">
                <a:latin typeface="Tahoma" pitchFamily="34" charset="0"/>
              </a:rPr>
              <a:t>-</a:t>
            </a:r>
            <a:r>
              <a:rPr lang="ru-RU" sz="1400" b="1" dirty="0">
                <a:latin typeface="Tahoma" pitchFamily="34" charset="0"/>
              </a:rPr>
              <a:t> </a:t>
            </a:r>
            <a:r>
              <a:rPr lang="en-US" sz="1400" b="1" dirty="0">
                <a:latin typeface="Tahoma" pitchFamily="34" charset="0"/>
              </a:rPr>
              <a:t>1,150</a:t>
            </a:r>
          </a:p>
        </p:txBody>
      </p:sp>
      <p:sp>
        <p:nvSpPr>
          <p:cNvPr id="1039" name="Text Box 24"/>
          <p:cNvSpPr txBox="1">
            <a:spLocks noChangeArrowheads="1"/>
          </p:cNvSpPr>
          <p:nvPr/>
        </p:nvSpPr>
        <p:spPr bwMode="auto">
          <a:xfrm>
            <a:off x="2051050" y="5934075"/>
            <a:ext cx="1028700" cy="29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86402" tIns="43201" rIns="86402" bIns="43201">
            <a:spAutoFit/>
          </a:bodyPr>
          <a:lstStyle/>
          <a:p>
            <a:pPr defTabSz="863600"/>
            <a:r>
              <a:rPr lang="en-US" sz="1400" b="1" dirty="0">
                <a:latin typeface="Tahoma" pitchFamily="34" charset="0"/>
              </a:rPr>
              <a:t>550</a:t>
            </a:r>
            <a:r>
              <a:rPr lang="ru-RU" sz="1400" b="1" dirty="0">
                <a:latin typeface="Tahoma" pitchFamily="34" charset="0"/>
              </a:rPr>
              <a:t> </a:t>
            </a:r>
            <a:r>
              <a:rPr lang="en-US" sz="1400" b="1" dirty="0">
                <a:latin typeface="Tahoma" pitchFamily="34" charset="0"/>
              </a:rPr>
              <a:t>-</a:t>
            </a:r>
            <a:r>
              <a:rPr lang="ru-RU" sz="1400" b="1" dirty="0">
                <a:latin typeface="Tahoma" pitchFamily="34" charset="0"/>
              </a:rPr>
              <a:t> </a:t>
            </a:r>
            <a:r>
              <a:rPr lang="en-US" sz="1400" b="1" dirty="0">
                <a:latin typeface="Tahoma" pitchFamily="34" charset="0"/>
              </a:rPr>
              <a:t>650</a:t>
            </a:r>
          </a:p>
        </p:txBody>
      </p:sp>
      <p:sp>
        <p:nvSpPr>
          <p:cNvPr id="1040" name="Text Box 25"/>
          <p:cNvSpPr txBox="1">
            <a:spLocks noChangeArrowheads="1"/>
          </p:cNvSpPr>
          <p:nvPr/>
        </p:nvSpPr>
        <p:spPr bwMode="auto">
          <a:xfrm>
            <a:off x="2051050" y="5445125"/>
            <a:ext cx="1028700" cy="29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86402" tIns="43201" rIns="86402" bIns="43201">
            <a:spAutoFit/>
          </a:bodyPr>
          <a:lstStyle/>
          <a:p>
            <a:pPr defTabSz="863600"/>
            <a:r>
              <a:rPr lang="en-US" sz="1400" b="1" dirty="0">
                <a:latin typeface="Tahoma" pitchFamily="34" charset="0"/>
              </a:rPr>
              <a:t>625</a:t>
            </a:r>
            <a:r>
              <a:rPr lang="ru-RU" sz="1400" b="1" dirty="0">
                <a:latin typeface="Tahoma" pitchFamily="34" charset="0"/>
              </a:rPr>
              <a:t> </a:t>
            </a:r>
            <a:r>
              <a:rPr lang="en-US" sz="1400" b="1" dirty="0">
                <a:latin typeface="Tahoma" pitchFamily="34" charset="0"/>
              </a:rPr>
              <a:t>-</a:t>
            </a:r>
            <a:r>
              <a:rPr lang="ru-RU" sz="1400" b="1" dirty="0">
                <a:latin typeface="Tahoma" pitchFamily="34" charset="0"/>
              </a:rPr>
              <a:t> </a:t>
            </a:r>
            <a:r>
              <a:rPr lang="en-US" sz="1400" b="1" dirty="0">
                <a:latin typeface="Tahoma" pitchFamily="34" charset="0"/>
              </a:rPr>
              <a:t>675</a:t>
            </a:r>
          </a:p>
        </p:txBody>
      </p:sp>
      <p:sp>
        <p:nvSpPr>
          <p:cNvPr id="1041" name="Oval 26"/>
          <p:cNvSpPr>
            <a:spLocks noChangeArrowheads="1"/>
          </p:cNvSpPr>
          <p:nvPr/>
        </p:nvSpPr>
        <p:spPr bwMode="auto">
          <a:xfrm>
            <a:off x="1692275" y="4437063"/>
            <a:ext cx="1728788" cy="427037"/>
          </a:xfrm>
          <a:prstGeom prst="ellips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 dirty="0"/>
          </a:p>
        </p:txBody>
      </p:sp>
      <p:sp>
        <p:nvSpPr>
          <p:cNvPr id="1042" name="Rectangle 28"/>
          <p:cNvSpPr>
            <a:spLocks noGrp="1" noChangeArrowheads="1"/>
          </p:cNvSpPr>
          <p:nvPr>
            <p:ph type="body" idx="4294967295"/>
          </p:nvPr>
        </p:nvSpPr>
        <p:spPr>
          <a:xfrm>
            <a:off x="3708400" y="1412777"/>
            <a:ext cx="5111750" cy="5256312"/>
          </a:xfrm>
        </p:spPr>
        <p:txBody>
          <a:bodyPr/>
          <a:lstStyle/>
          <a:p>
            <a:pPr marL="180975" indent="-180975" eaLnBrk="1" hangingPunct="1">
              <a:buNone/>
            </a:pPr>
            <a:r>
              <a:rPr lang="ru-RU" sz="1200" dirty="0" smtClean="0"/>
              <a:t>Сегодня</a:t>
            </a:r>
            <a:r>
              <a:rPr lang="en-US" sz="1200" dirty="0" smtClean="0"/>
              <a:t>:</a:t>
            </a:r>
            <a:endParaRPr lang="ru-RU" sz="1200" dirty="0" smtClean="0"/>
          </a:p>
          <a:p>
            <a:pPr marL="180975" indent="-180975" eaLnBrk="1" hangingPunct="1"/>
            <a:r>
              <a:rPr lang="ru-RU" altLang="ja-JP" sz="1200" b="1" dirty="0" smtClean="0">
                <a:ea typeface="MS PGothic" pitchFamily="34" charset="-128"/>
              </a:rPr>
              <a:t>2-е место </a:t>
            </a:r>
            <a:r>
              <a:rPr lang="ru-RU" altLang="ja-JP" sz="1200" dirty="0" smtClean="0">
                <a:ea typeface="MS PGothic" pitchFamily="34" charset="-128"/>
              </a:rPr>
              <a:t>в мире по производству базовых масел </a:t>
            </a:r>
            <a:r>
              <a:rPr lang="uk-UA" altLang="ja-JP" sz="1200" dirty="0" smtClean="0">
                <a:ea typeface="MS PGothic" pitchFamily="34" charset="-128"/>
              </a:rPr>
              <a:t>І</a:t>
            </a:r>
            <a:r>
              <a:rPr lang="ru-RU" altLang="ja-JP" sz="1200" dirty="0" smtClean="0">
                <a:ea typeface="MS PGothic" pitchFamily="34" charset="-128"/>
              </a:rPr>
              <a:t> группы</a:t>
            </a:r>
          </a:p>
          <a:p>
            <a:pPr marL="180975" indent="-180975" eaLnBrk="1" hangingPunct="1"/>
            <a:r>
              <a:rPr lang="ru-RU" altLang="ja-JP" sz="1200" dirty="0" smtClean="0">
                <a:ea typeface="MS PGothic" pitchFamily="34" charset="-128"/>
              </a:rPr>
              <a:t> </a:t>
            </a:r>
            <a:r>
              <a:rPr lang="en-US" altLang="ja-JP" sz="1200" b="1" dirty="0" smtClean="0">
                <a:ea typeface="MS PGothic" pitchFamily="34" charset="-128"/>
              </a:rPr>
              <a:t>7-</a:t>
            </a:r>
            <a:r>
              <a:rPr lang="ru-RU" altLang="ja-JP" sz="1200" b="1" dirty="0" smtClean="0">
                <a:ea typeface="MS PGothic" pitchFamily="34" charset="-128"/>
              </a:rPr>
              <a:t>е место </a:t>
            </a:r>
            <a:r>
              <a:rPr lang="ru-RU" altLang="ja-JP" sz="1200" dirty="0" smtClean="0">
                <a:ea typeface="MS PGothic" pitchFamily="34" charset="-128"/>
              </a:rPr>
              <a:t>в мире по производству масел, к 2015 – выход на 5-е.</a:t>
            </a:r>
          </a:p>
          <a:p>
            <a:pPr marL="180975" indent="-180975" eaLnBrk="1" hangingPunct="1"/>
            <a:r>
              <a:rPr lang="ru-RU" altLang="ja-JP" sz="1200" b="1" dirty="0" smtClean="0">
                <a:ea typeface="MS PGothic" pitchFamily="34" charset="-128"/>
              </a:rPr>
              <a:t>9 заводов </a:t>
            </a:r>
            <a:r>
              <a:rPr lang="ru-RU" altLang="ja-JP" sz="1200" dirty="0" smtClean="0">
                <a:ea typeface="MS PGothic" pitchFamily="34" charset="-128"/>
              </a:rPr>
              <a:t>по производству масел (в т.ч. Турция, Румыния, Финляндия, Австрия)</a:t>
            </a:r>
          </a:p>
          <a:p>
            <a:pPr marL="180975" indent="-180975" eaLnBrk="1" hangingPunct="1"/>
            <a:r>
              <a:rPr lang="ru-RU" altLang="ja-JP" sz="1200" b="1" dirty="0" smtClean="0">
                <a:ea typeface="MS PGothic" pitchFamily="34" charset="-128"/>
              </a:rPr>
              <a:t>Ассортимент</a:t>
            </a:r>
            <a:r>
              <a:rPr lang="ru-RU" altLang="ja-JP" sz="1200" dirty="0" smtClean="0">
                <a:ea typeface="MS PGothic" pitchFamily="34" charset="-128"/>
              </a:rPr>
              <a:t> масел свыше </a:t>
            </a:r>
            <a:r>
              <a:rPr lang="ru-RU" altLang="ja-JP" sz="1200" b="1" dirty="0" smtClean="0">
                <a:ea typeface="MS PGothic" pitchFamily="34" charset="-128"/>
              </a:rPr>
              <a:t>600 </a:t>
            </a:r>
            <a:r>
              <a:rPr lang="ru-RU" altLang="ja-JP" sz="1200" dirty="0" smtClean="0">
                <a:ea typeface="MS PGothic" pitchFamily="34" charset="-128"/>
              </a:rPr>
              <a:t>видов</a:t>
            </a:r>
          </a:p>
          <a:p>
            <a:pPr marL="180975" indent="-180975" eaLnBrk="1" hangingPunct="1"/>
            <a:r>
              <a:rPr lang="ru-RU" altLang="ja-JP" sz="1200" b="1" dirty="0" smtClean="0">
                <a:ea typeface="MS PGothic" pitchFamily="34" charset="-128"/>
              </a:rPr>
              <a:t>Первая заливка </a:t>
            </a:r>
            <a:r>
              <a:rPr lang="ru-RU" altLang="ja-JP" sz="1200" dirty="0" smtClean="0">
                <a:ea typeface="MS PGothic" pitchFamily="34" charset="-128"/>
              </a:rPr>
              <a:t>:</a:t>
            </a:r>
          </a:p>
          <a:p>
            <a:pPr marL="180975" indent="-180975" eaLnBrk="1" hangingPunct="1"/>
            <a:endParaRPr lang="ru-RU" altLang="ja-JP" sz="1200" dirty="0" smtClean="0">
              <a:ea typeface="MS PGothic" pitchFamily="34" charset="-128"/>
            </a:endParaRPr>
          </a:p>
          <a:p>
            <a:pPr marL="180975" indent="-180975" eaLnBrk="1" hangingPunct="1"/>
            <a:endParaRPr lang="ru-RU" altLang="ja-JP" sz="1200" dirty="0" smtClean="0">
              <a:ea typeface="MS PGothic" pitchFamily="34" charset="-128"/>
            </a:endParaRPr>
          </a:p>
          <a:p>
            <a:pPr marL="180975" indent="-180975" eaLnBrk="1" hangingPunct="1"/>
            <a:endParaRPr lang="ru-RU" altLang="ja-JP" sz="1200" dirty="0" smtClean="0">
              <a:ea typeface="MS PGothic" pitchFamily="34" charset="-128"/>
            </a:endParaRPr>
          </a:p>
          <a:p>
            <a:pPr marL="180975" indent="-180975" eaLnBrk="1" hangingPunct="1"/>
            <a:endParaRPr lang="ru-RU" altLang="ja-JP" sz="1200" dirty="0" smtClean="0">
              <a:ea typeface="MS PGothic" pitchFamily="34" charset="-128"/>
            </a:endParaRPr>
          </a:p>
          <a:p>
            <a:pPr marL="180975" indent="-180975" eaLnBrk="1" hangingPunct="1"/>
            <a:endParaRPr lang="ru-RU" altLang="ja-JP" sz="1200" dirty="0" smtClean="0">
              <a:ea typeface="MS PGothic" pitchFamily="34" charset="-128"/>
            </a:endParaRPr>
          </a:p>
          <a:p>
            <a:pPr marL="180975" indent="-180975" eaLnBrk="1" hangingPunct="1"/>
            <a:endParaRPr lang="ru-RU" altLang="ja-JP" sz="1200" dirty="0" smtClean="0">
              <a:ea typeface="MS PGothic" pitchFamily="34" charset="-128"/>
            </a:endParaRPr>
          </a:p>
          <a:p>
            <a:pPr marL="180975" indent="-180975" eaLnBrk="1" hangingPunct="1"/>
            <a:r>
              <a:rPr lang="ru-RU" altLang="ja-JP" sz="1200" b="1" dirty="0" smtClean="0">
                <a:ea typeface="MS PGothic" pitchFamily="34" charset="-128"/>
              </a:rPr>
              <a:t>Свыше 300 </a:t>
            </a:r>
            <a:r>
              <a:rPr lang="ru-RU" altLang="ja-JP" sz="1200" dirty="0" smtClean="0">
                <a:ea typeface="MS PGothic" pitchFamily="34" charset="-128"/>
              </a:rPr>
              <a:t>одобрений ОЕМ</a:t>
            </a:r>
          </a:p>
          <a:p>
            <a:pPr marL="180975" indent="-180975" eaLnBrk="1" hangingPunct="1"/>
            <a:endParaRPr lang="ru-RU" altLang="ja-JP" sz="1200" b="1" dirty="0" smtClean="0">
              <a:ea typeface="MS PGothic" pitchFamily="34" charset="-128"/>
            </a:endParaRPr>
          </a:p>
          <a:p>
            <a:pPr marL="180975" indent="-180975" eaLnBrk="1" hangingPunct="1"/>
            <a:endParaRPr lang="ru-RU" altLang="ja-JP" sz="1200" b="1" dirty="0" smtClean="0">
              <a:ea typeface="MS PGothic" pitchFamily="34" charset="-128"/>
            </a:endParaRPr>
          </a:p>
          <a:p>
            <a:pPr marL="180975" indent="-180975" eaLnBrk="1" hangingPunct="1"/>
            <a:r>
              <a:rPr lang="ru-RU" altLang="ja-JP" sz="1200" b="1" dirty="0" smtClean="0">
                <a:ea typeface="MS PGothic" pitchFamily="34" charset="-128"/>
              </a:rPr>
              <a:t>Один из 6 крупнейших </a:t>
            </a:r>
            <a:r>
              <a:rPr lang="ru-RU" altLang="ja-JP" sz="1200" dirty="0" smtClean="0">
                <a:ea typeface="MS PGothic" pitchFamily="34" charset="-128"/>
              </a:rPr>
              <a:t>игроков на мировом рынке судовых масел</a:t>
            </a:r>
          </a:p>
          <a:p>
            <a:pPr marL="180975" indent="-180975" eaLnBrk="1" hangingPunct="1"/>
            <a:r>
              <a:rPr lang="ru-RU" altLang="ja-JP" sz="1200" b="1" dirty="0" smtClean="0">
                <a:ea typeface="MS PGothic" pitchFamily="34" charset="-128"/>
              </a:rPr>
              <a:t>30 % рынка масел Украины</a:t>
            </a:r>
          </a:p>
          <a:p>
            <a:pPr marL="180975" indent="-180975" eaLnBrk="1" hangingPunct="1"/>
            <a:r>
              <a:rPr lang="ru-RU" sz="1200" dirty="0" smtClean="0">
                <a:latin typeface="Tahoma" pitchFamily="34" charset="0"/>
              </a:rPr>
              <a:t> Членство в </a:t>
            </a:r>
            <a:r>
              <a:rPr lang="en-US" sz="1200" b="1" dirty="0" smtClean="0">
                <a:latin typeface="Tahoma" pitchFamily="34" charset="0"/>
              </a:rPr>
              <a:t>ATIEL</a:t>
            </a:r>
            <a:r>
              <a:rPr lang="ru-RU" sz="1200" dirty="0" smtClean="0">
                <a:latin typeface="Tahoma" pitchFamily="34" charset="0"/>
              </a:rPr>
              <a:t> – европейской ассоциации</a:t>
            </a:r>
          </a:p>
          <a:p>
            <a:pPr eaLnBrk="1" hangingPunct="1">
              <a:lnSpc>
                <a:spcPct val="80000"/>
              </a:lnSpc>
              <a:spcBef>
                <a:spcPct val="40000"/>
              </a:spcBef>
              <a:buNone/>
            </a:pPr>
            <a:r>
              <a:rPr lang="en-US" sz="1200" dirty="0" smtClean="0">
                <a:latin typeface="Tahoma" pitchFamily="34" charset="0"/>
              </a:rPr>
              <a:t>    </a:t>
            </a:r>
            <a:r>
              <a:rPr lang="ru-RU" sz="1200" dirty="0" smtClean="0">
                <a:latin typeface="Tahoma" pitchFamily="34" charset="0"/>
              </a:rPr>
              <a:t>производителей моторных масел</a:t>
            </a:r>
          </a:p>
          <a:p>
            <a:pPr marL="174625" indent="-174625" eaLnBrk="1" hangingPunct="1">
              <a:lnSpc>
                <a:spcPct val="80000"/>
              </a:lnSpc>
              <a:spcBef>
                <a:spcPct val="40000"/>
              </a:spcBef>
            </a:pPr>
            <a:r>
              <a:rPr lang="ru-RU" sz="1200" dirty="0" smtClean="0">
                <a:latin typeface="Tahoma" pitchFamily="34" charset="0"/>
              </a:rPr>
              <a:t>Членство в </a:t>
            </a:r>
            <a:r>
              <a:rPr lang="en-US" sz="1200" b="1" dirty="0" smtClean="0">
                <a:latin typeface="Tahoma" pitchFamily="34" charset="0"/>
              </a:rPr>
              <a:t>CIMAC</a:t>
            </a:r>
            <a:r>
              <a:rPr lang="ru-RU" sz="1200" dirty="0" smtClean="0">
                <a:latin typeface="Tahoma" pitchFamily="34" charset="0"/>
              </a:rPr>
              <a:t> – международном совете по</a:t>
            </a:r>
          </a:p>
          <a:p>
            <a:pPr eaLnBrk="1" hangingPunct="1">
              <a:lnSpc>
                <a:spcPct val="80000"/>
              </a:lnSpc>
              <a:spcBef>
                <a:spcPct val="40000"/>
              </a:spcBef>
              <a:buNone/>
            </a:pPr>
            <a:r>
              <a:rPr lang="en-US" sz="1200" dirty="0" smtClean="0">
                <a:latin typeface="Tahoma" pitchFamily="34" charset="0"/>
              </a:rPr>
              <a:t>    </a:t>
            </a:r>
            <a:r>
              <a:rPr lang="ru-RU" sz="1200" dirty="0" smtClean="0">
                <a:latin typeface="Tahoma" pitchFamily="34" charset="0"/>
              </a:rPr>
              <a:t>двигателям внутреннего сгорания</a:t>
            </a:r>
            <a:endParaRPr lang="ru-RU" sz="1200" dirty="0" smtClean="0">
              <a:solidFill>
                <a:srgbClr val="923100"/>
              </a:solidFill>
            </a:endParaRPr>
          </a:p>
          <a:p>
            <a:pPr marL="180975" indent="-180975" eaLnBrk="1" hangingPunct="1">
              <a:buNone/>
            </a:pPr>
            <a:endParaRPr lang="en-US" altLang="ja-JP" sz="1200" dirty="0" smtClean="0">
              <a:ea typeface="MS PGothic" pitchFamily="34" charset="-128"/>
            </a:endParaRPr>
          </a:p>
        </p:txBody>
      </p:sp>
      <p:pic>
        <p:nvPicPr>
          <p:cNvPr id="30" name="Picture 4" descr="http://static2.insales.ru/files/1/3869/20253/original/Renault-.jpg">
            <a:hlinkClick r:id="rId15"/>
          </p:cNvPr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3563888" y="3068960"/>
            <a:ext cx="432048" cy="432048"/>
          </a:xfrm>
          <a:prstGeom prst="rect">
            <a:avLst/>
          </a:prstGeom>
          <a:noFill/>
        </p:spPr>
      </p:pic>
      <p:pic>
        <p:nvPicPr>
          <p:cNvPr id="31" name="Picture 8" descr="https://encrypted-tbn1.gstatic.com/images?q=tbn:ANd9GcTR25m5n1NGcdEqpZKJ4Y7f78VOoJzKo6ivX3fGQ_Vfwpd2wQk53w">
            <a:hlinkClick r:id="rId17"/>
          </p:cNvPr>
          <p:cNvPicPr>
            <a:picLocks noChangeAspect="1" noChangeArrowheads="1"/>
          </p:cNvPicPr>
          <p:nvPr/>
        </p:nvPicPr>
        <p:blipFill>
          <a:blip r:embed="rId18" cstate="print"/>
          <a:srcRect/>
          <a:stretch>
            <a:fillRect/>
          </a:stretch>
        </p:blipFill>
        <p:spPr bwMode="auto">
          <a:xfrm>
            <a:off x="3995936" y="3068960"/>
            <a:ext cx="543788" cy="473100"/>
          </a:xfrm>
          <a:prstGeom prst="rect">
            <a:avLst/>
          </a:prstGeom>
          <a:noFill/>
        </p:spPr>
      </p:pic>
      <p:pic>
        <p:nvPicPr>
          <p:cNvPr id="32" name="Picture 2"/>
          <p:cNvPicPr>
            <a:picLocks noChangeAspect="1" noChangeArrowheads="1"/>
          </p:cNvPicPr>
          <p:nvPr/>
        </p:nvPicPr>
        <p:blipFill>
          <a:blip r:embed="rId19" cstate="print"/>
          <a:srcRect l="8641" t="16920" r="7105" b="19559"/>
          <a:stretch>
            <a:fillRect/>
          </a:stretch>
        </p:blipFill>
        <p:spPr bwMode="auto">
          <a:xfrm>
            <a:off x="4572000" y="3068960"/>
            <a:ext cx="1224136" cy="4080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" name="Picture 6"/>
          <p:cNvPicPr>
            <a:picLocks noChangeAspect="1" noChangeArrowheads="1"/>
          </p:cNvPicPr>
          <p:nvPr/>
        </p:nvPicPr>
        <p:blipFill>
          <a:blip r:embed="rId20" cstate="print"/>
          <a:srcRect/>
          <a:stretch>
            <a:fillRect/>
          </a:stretch>
        </p:blipFill>
        <p:spPr bwMode="auto">
          <a:xfrm>
            <a:off x="5868144" y="3140968"/>
            <a:ext cx="771550" cy="5343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" name="Picture 8"/>
          <p:cNvPicPr>
            <a:picLocks noChangeAspect="1" noChangeArrowheads="1"/>
          </p:cNvPicPr>
          <p:nvPr/>
        </p:nvPicPr>
        <p:blipFill>
          <a:blip r:embed="rId21" cstate="print"/>
          <a:srcRect/>
          <a:stretch>
            <a:fillRect/>
          </a:stretch>
        </p:blipFill>
        <p:spPr bwMode="auto">
          <a:xfrm>
            <a:off x="6804248" y="3212976"/>
            <a:ext cx="358944" cy="4777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" name="Picture 9"/>
          <p:cNvPicPr>
            <a:picLocks noChangeAspect="1" noChangeArrowheads="1"/>
          </p:cNvPicPr>
          <p:nvPr/>
        </p:nvPicPr>
        <p:blipFill>
          <a:blip r:embed="rId22" cstate="print"/>
          <a:srcRect/>
          <a:stretch>
            <a:fillRect/>
          </a:stretch>
        </p:blipFill>
        <p:spPr bwMode="auto">
          <a:xfrm>
            <a:off x="3563888" y="3789040"/>
            <a:ext cx="574905" cy="337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" name="Picture 13"/>
          <p:cNvPicPr>
            <a:picLocks noChangeAspect="1" noChangeArrowheads="1"/>
          </p:cNvPicPr>
          <p:nvPr/>
        </p:nvPicPr>
        <p:blipFill>
          <a:blip r:embed="rId23" cstate="print"/>
          <a:srcRect b="32501"/>
          <a:stretch>
            <a:fillRect/>
          </a:stretch>
        </p:blipFill>
        <p:spPr bwMode="auto">
          <a:xfrm>
            <a:off x="5076056" y="3789040"/>
            <a:ext cx="1066800" cy="360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" name="Picture 15"/>
          <p:cNvPicPr>
            <a:picLocks noChangeAspect="1" noChangeArrowheads="1"/>
          </p:cNvPicPr>
          <p:nvPr/>
        </p:nvPicPr>
        <p:blipFill>
          <a:blip r:embed="rId24" cstate="print"/>
          <a:srcRect/>
          <a:stretch>
            <a:fillRect/>
          </a:stretch>
        </p:blipFill>
        <p:spPr bwMode="auto">
          <a:xfrm>
            <a:off x="6228184" y="3789040"/>
            <a:ext cx="504056" cy="5040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" name="Picture 19"/>
          <p:cNvPicPr>
            <a:picLocks noChangeAspect="1" noChangeArrowheads="1"/>
          </p:cNvPicPr>
          <p:nvPr/>
        </p:nvPicPr>
        <p:blipFill>
          <a:blip r:embed="rId25" cstate="print"/>
          <a:srcRect/>
          <a:stretch>
            <a:fillRect/>
          </a:stretch>
        </p:blipFill>
        <p:spPr bwMode="auto">
          <a:xfrm>
            <a:off x="7308304" y="3140968"/>
            <a:ext cx="709915" cy="706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" name="Picture 21"/>
          <p:cNvPicPr>
            <a:picLocks noChangeAspect="1" noChangeArrowheads="1"/>
          </p:cNvPicPr>
          <p:nvPr/>
        </p:nvPicPr>
        <p:blipFill>
          <a:blip r:embed="rId26" cstate="print"/>
          <a:srcRect/>
          <a:stretch>
            <a:fillRect/>
          </a:stretch>
        </p:blipFill>
        <p:spPr bwMode="auto">
          <a:xfrm>
            <a:off x="4283968" y="3717032"/>
            <a:ext cx="718858" cy="4675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1171" name="Picture 3"/>
          <p:cNvPicPr>
            <a:picLocks noChangeAspect="1" noChangeArrowheads="1"/>
          </p:cNvPicPr>
          <p:nvPr/>
        </p:nvPicPr>
        <p:blipFill>
          <a:blip r:embed="rId27" cstate="print"/>
          <a:srcRect/>
          <a:stretch>
            <a:fillRect/>
          </a:stretch>
        </p:blipFill>
        <p:spPr bwMode="auto">
          <a:xfrm>
            <a:off x="8028384" y="2996952"/>
            <a:ext cx="945084" cy="7079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1172" name="Picture 4"/>
          <p:cNvPicPr>
            <a:picLocks noChangeAspect="1" noChangeArrowheads="1"/>
          </p:cNvPicPr>
          <p:nvPr/>
        </p:nvPicPr>
        <p:blipFill>
          <a:blip r:embed="rId28" cstate="print"/>
          <a:srcRect/>
          <a:stretch>
            <a:fillRect/>
          </a:stretch>
        </p:blipFill>
        <p:spPr bwMode="auto">
          <a:xfrm>
            <a:off x="6804248" y="3933056"/>
            <a:ext cx="539874" cy="3198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1173" name="Picture 5"/>
          <p:cNvPicPr>
            <a:picLocks noChangeAspect="1" noChangeArrowheads="1"/>
          </p:cNvPicPr>
          <p:nvPr/>
        </p:nvPicPr>
        <p:blipFill>
          <a:blip r:embed="rId29" cstate="print"/>
          <a:srcRect/>
          <a:stretch>
            <a:fillRect/>
          </a:stretch>
        </p:blipFill>
        <p:spPr bwMode="auto">
          <a:xfrm>
            <a:off x="7380312" y="3933056"/>
            <a:ext cx="720080" cy="3786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8851" name="Picture 3"/>
          <p:cNvPicPr>
            <a:picLocks noChangeAspect="1" noChangeArrowheads="1"/>
          </p:cNvPicPr>
          <p:nvPr/>
        </p:nvPicPr>
        <p:blipFill>
          <a:blip r:embed="rId30" cstate="print"/>
          <a:srcRect/>
          <a:stretch>
            <a:fillRect/>
          </a:stretch>
        </p:blipFill>
        <p:spPr bwMode="auto">
          <a:xfrm>
            <a:off x="7092344" y="5229200"/>
            <a:ext cx="2051656" cy="1360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8852" name="Picture 4"/>
          <p:cNvPicPr>
            <a:picLocks noChangeAspect="1" noChangeArrowheads="1"/>
          </p:cNvPicPr>
          <p:nvPr/>
        </p:nvPicPr>
        <p:blipFill>
          <a:blip r:embed="rId31" cstate="print"/>
          <a:srcRect/>
          <a:stretch>
            <a:fillRect/>
          </a:stretch>
        </p:blipFill>
        <p:spPr bwMode="auto">
          <a:xfrm>
            <a:off x="8316416" y="3861048"/>
            <a:ext cx="493620" cy="5002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8853" name="Picture 5"/>
          <p:cNvPicPr>
            <a:picLocks noChangeAspect="1" noChangeArrowheads="1"/>
          </p:cNvPicPr>
          <p:nvPr/>
        </p:nvPicPr>
        <p:blipFill>
          <a:blip r:embed="rId32" cstate="print"/>
          <a:srcRect/>
          <a:stretch>
            <a:fillRect/>
          </a:stretch>
        </p:blipFill>
        <p:spPr bwMode="auto">
          <a:xfrm>
            <a:off x="3563888" y="4437112"/>
            <a:ext cx="397768" cy="397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8854" name="Picture 6"/>
          <p:cNvPicPr>
            <a:picLocks noChangeAspect="1" noChangeArrowheads="1"/>
          </p:cNvPicPr>
          <p:nvPr/>
        </p:nvPicPr>
        <p:blipFill>
          <a:blip r:embed="rId33" cstate="print"/>
          <a:srcRect l="24228" r="21364" b="26252"/>
          <a:stretch>
            <a:fillRect/>
          </a:stretch>
        </p:blipFill>
        <p:spPr bwMode="auto">
          <a:xfrm>
            <a:off x="3995936" y="4437112"/>
            <a:ext cx="432048" cy="4236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8855" name="Picture 7"/>
          <p:cNvPicPr>
            <a:picLocks noChangeAspect="1" noChangeArrowheads="1"/>
          </p:cNvPicPr>
          <p:nvPr/>
        </p:nvPicPr>
        <p:blipFill>
          <a:blip r:embed="rId34" cstate="print"/>
          <a:srcRect/>
          <a:stretch>
            <a:fillRect/>
          </a:stretch>
        </p:blipFill>
        <p:spPr bwMode="auto">
          <a:xfrm>
            <a:off x="5220072" y="4522385"/>
            <a:ext cx="432048" cy="4187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8856" name="Picture 8"/>
          <p:cNvPicPr>
            <a:picLocks noChangeAspect="1" noChangeArrowheads="1"/>
          </p:cNvPicPr>
          <p:nvPr/>
        </p:nvPicPr>
        <p:blipFill>
          <a:blip r:embed="rId35" cstate="print"/>
          <a:srcRect l="23730" r="23730" b="11031"/>
          <a:stretch>
            <a:fillRect/>
          </a:stretch>
        </p:blipFill>
        <p:spPr bwMode="auto">
          <a:xfrm>
            <a:off x="4860032" y="4437112"/>
            <a:ext cx="360040" cy="4566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8857" name="Picture 9"/>
          <p:cNvPicPr>
            <a:picLocks noChangeAspect="1" noChangeArrowheads="1"/>
          </p:cNvPicPr>
          <p:nvPr/>
        </p:nvPicPr>
        <p:blipFill>
          <a:blip r:embed="rId36" cstate="print"/>
          <a:srcRect/>
          <a:stretch>
            <a:fillRect/>
          </a:stretch>
        </p:blipFill>
        <p:spPr bwMode="auto">
          <a:xfrm flipH="1">
            <a:off x="4427984" y="4437112"/>
            <a:ext cx="389605" cy="360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8858" name="Picture 10"/>
          <p:cNvPicPr>
            <a:picLocks noChangeAspect="1" noChangeArrowheads="1"/>
          </p:cNvPicPr>
          <p:nvPr/>
        </p:nvPicPr>
        <p:blipFill>
          <a:blip r:embed="rId37" cstate="print"/>
          <a:srcRect/>
          <a:stretch>
            <a:fillRect/>
          </a:stretch>
        </p:blipFill>
        <p:spPr bwMode="auto">
          <a:xfrm>
            <a:off x="5652120" y="4365104"/>
            <a:ext cx="784579" cy="4352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8859" name="Picture 11"/>
          <p:cNvPicPr>
            <a:picLocks noChangeAspect="1" noChangeArrowheads="1"/>
          </p:cNvPicPr>
          <p:nvPr/>
        </p:nvPicPr>
        <p:blipFill>
          <a:blip r:embed="rId38" cstate="print"/>
          <a:srcRect/>
          <a:stretch>
            <a:fillRect/>
          </a:stretch>
        </p:blipFill>
        <p:spPr bwMode="auto">
          <a:xfrm>
            <a:off x="6444208" y="4509120"/>
            <a:ext cx="659649" cy="3775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4" name="Picture 4" descr="http://static2.insales.ru/files/1/3869/20253/original/Renault-.jpg">
            <a:hlinkClick r:id="rId15"/>
          </p:cNvPr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7092280" y="4437112"/>
            <a:ext cx="432048" cy="432048"/>
          </a:xfrm>
          <a:prstGeom prst="rect">
            <a:avLst/>
          </a:prstGeom>
          <a:noFill/>
        </p:spPr>
      </p:pic>
      <p:pic>
        <p:nvPicPr>
          <p:cNvPr id="55" name="Picture 8" descr="https://encrypted-tbn1.gstatic.com/images?q=tbn:ANd9GcTR25m5n1NGcdEqpZKJ4Y7f78VOoJzKo6ivX3fGQ_Vfwpd2wQk53w">
            <a:hlinkClick r:id="rId17"/>
          </p:cNvPr>
          <p:cNvPicPr>
            <a:picLocks noChangeAspect="1" noChangeArrowheads="1"/>
          </p:cNvPicPr>
          <p:nvPr/>
        </p:nvPicPr>
        <p:blipFill>
          <a:blip r:embed="rId18" cstate="print"/>
          <a:srcRect/>
          <a:stretch>
            <a:fillRect/>
          </a:stretch>
        </p:blipFill>
        <p:spPr bwMode="auto">
          <a:xfrm>
            <a:off x="7452320" y="4437112"/>
            <a:ext cx="543788" cy="473100"/>
          </a:xfrm>
          <a:prstGeom prst="rect">
            <a:avLst/>
          </a:prstGeom>
          <a:noFill/>
        </p:spPr>
      </p:pic>
      <p:pic>
        <p:nvPicPr>
          <p:cNvPr id="718860" name="Picture 12"/>
          <p:cNvPicPr>
            <a:picLocks noChangeAspect="1" noChangeArrowheads="1"/>
          </p:cNvPicPr>
          <p:nvPr/>
        </p:nvPicPr>
        <p:blipFill>
          <a:blip r:embed="rId39" cstate="print"/>
          <a:srcRect/>
          <a:stretch>
            <a:fillRect/>
          </a:stretch>
        </p:blipFill>
        <p:spPr bwMode="auto">
          <a:xfrm>
            <a:off x="7308304" y="2420888"/>
            <a:ext cx="773436" cy="5495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8" name="Picture 8" descr="top_03"/>
          <p:cNvPicPr>
            <a:picLocks noChangeAspect="1" noChangeArrowheads="1"/>
          </p:cNvPicPr>
          <p:nvPr/>
        </p:nvPicPr>
        <p:blipFill>
          <a:blip r:embed="rId40" cstate="print"/>
          <a:srcRect/>
          <a:stretch>
            <a:fillRect/>
          </a:stretch>
        </p:blipFill>
        <p:spPr bwMode="auto">
          <a:xfrm>
            <a:off x="3491880" y="6475537"/>
            <a:ext cx="459565" cy="382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9" name="Picture 9" descr="Безымянный"/>
          <p:cNvPicPr>
            <a:picLocks noChangeAspect="1" noChangeArrowheads="1"/>
          </p:cNvPicPr>
          <p:nvPr/>
        </p:nvPicPr>
        <p:blipFill>
          <a:blip r:embed="rId41" cstate="print"/>
          <a:srcRect/>
          <a:stretch>
            <a:fillRect/>
          </a:stretch>
        </p:blipFill>
        <p:spPr bwMode="auto">
          <a:xfrm>
            <a:off x="6300192" y="6426100"/>
            <a:ext cx="467629" cy="43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0" name="Рисунок 6" descr="dexos1.jpg"/>
          <p:cNvPicPr>
            <a:picLocks noChangeAspect="1"/>
          </p:cNvPicPr>
          <p:nvPr/>
        </p:nvPicPr>
        <p:blipFill>
          <a:blip r:embed="rId42" cstate="print"/>
          <a:srcRect/>
          <a:stretch>
            <a:fillRect/>
          </a:stretch>
        </p:blipFill>
        <p:spPr bwMode="auto">
          <a:xfrm>
            <a:off x="7977083" y="4365104"/>
            <a:ext cx="1131421" cy="5956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7"/>
          <p:cNvSpPr txBox="1">
            <a:spLocks noChangeArrowheads="1"/>
          </p:cNvSpPr>
          <p:nvPr/>
        </p:nvSpPr>
        <p:spPr bwMode="auto">
          <a:xfrm>
            <a:off x="107504" y="6165304"/>
            <a:ext cx="2376264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uk-UA" sz="1200" b="1" i="1" dirty="0" err="1" smtClean="0">
                <a:solidFill>
                  <a:schemeClr val="bg1"/>
                </a:solidFill>
              </a:rPr>
              <a:t>Донец</a:t>
            </a:r>
            <a:r>
              <a:rPr lang="uk-UA" sz="1200" b="1" i="1" smtClean="0">
                <a:solidFill>
                  <a:schemeClr val="bg1"/>
                </a:solidFill>
              </a:rPr>
              <a:t> Олег</a:t>
            </a:r>
            <a:endParaRPr lang="ru-RU" sz="1200" smtClean="0">
              <a:solidFill>
                <a:schemeClr val="bg1"/>
              </a:solidFill>
            </a:endParaRPr>
          </a:p>
          <a:p>
            <a:r>
              <a:rPr lang="en-US" sz="1200" smtClean="0">
                <a:solidFill>
                  <a:schemeClr val="bg1"/>
                </a:solidFill>
              </a:rPr>
              <a:t>mob:  </a:t>
            </a:r>
            <a:r>
              <a:rPr lang="ru-RU" sz="1200" smtClean="0">
                <a:solidFill>
                  <a:schemeClr val="bg1"/>
                </a:solidFill>
              </a:rPr>
              <a:t>+38 095 272 24 83</a:t>
            </a:r>
          </a:p>
          <a:p>
            <a:r>
              <a:rPr lang="en-US" sz="1200" smtClean="0">
                <a:solidFill>
                  <a:schemeClr val="bg1"/>
                </a:solidFill>
              </a:rPr>
              <a:t>e-mail: DonetsOE@lukoil.com</a:t>
            </a:r>
            <a:endParaRPr lang="ru-RU" sz="120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180612</TotalTime>
  <Words>597</Words>
  <Application>Microsoft Office PowerPoint</Application>
  <PresentationFormat>Экран (4:3)</PresentationFormat>
  <Paragraphs>96</Paragraphs>
  <Slides>8</Slides>
  <Notes>2</Notes>
  <HiddenSlides>1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0" baseType="lpstr">
      <vt:lpstr>Оформление по умолчанию</vt:lpstr>
      <vt:lpstr>Photo Editor Photo</vt:lpstr>
      <vt:lpstr>Слайд 1</vt:lpstr>
      <vt:lpstr>Слайд 2</vt:lpstr>
      <vt:lpstr>Приведенная стоимость использования масла</vt:lpstr>
      <vt:lpstr>Расчет конечной стоимости использования масла на примере техники сети МАГНИТ.</vt:lpstr>
      <vt:lpstr>Расчет конечной стоимости использования масла на примере техники сети АТБ.</vt:lpstr>
      <vt:lpstr>Выводы:</vt:lpstr>
      <vt:lpstr>Масла ЛУКОЙЛ</vt:lpstr>
      <vt:lpstr>Слайд 8</vt:lpstr>
    </vt:vector>
  </TitlesOfParts>
  <Company>CompanyName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1843</cp:revision>
  <cp:lastPrinted>2011-10-14T06:48:12Z</cp:lastPrinted>
  <dcterms:created xsi:type="dcterms:W3CDTF">2008-08-26T09:56:39Z</dcterms:created>
  <dcterms:modified xsi:type="dcterms:W3CDTF">2013-09-06T05:46:22Z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">
    <vt:lpwstr>Документ</vt:lpwstr>
  </property>
</Properties>
</file>